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5" r:id="rId2"/>
    <p:sldId id="288" r:id="rId3"/>
    <p:sldId id="308" r:id="rId4"/>
    <p:sldId id="289" r:id="rId5"/>
    <p:sldId id="309" r:id="rId6"/>
    <p:sldId id="310" r:id="rId7"/>
    <p:sldId id="311" r:id="rId8"/>
    <p:sldId id="312" r:id="rId9"/>
    <p:sldId id="313" r:id="rId10"/>
    <p:sldId id="314" r:id="rId11"/>
    <p:sldId id="290" r:id="rId12"/>
    <p:sldId id="315" r:id="rId13"/>
    <p:sldId id="316" r:id="rId14"/>
    <p:sldId id="301" r:id="rId15"/>
    <p:sldId id="320" r:id="rId16"/>
    <p:sldId id="267" r:id="rId17"/>
    <p:sldId id="318" r:id="rId18"/>
    <p:sldId id="323" r:id="rId19"/>
    <p:sldId id="322" r:id="rId20"/>
    <p:sldId id="307" r:id="rId21"/>
    <p:sldId id="258" r:id="rId22"/>
    <p:sldId id="259" r:id="rId23"/>
    <p:sldId id="260" r:id="rId24"/>
    <p:sldId id="261" r:id="rId25"/>
    <p:sldId id="262" r:id="rId26"/>
    <p:sldId id="257" r:id="rId27"/>
    <p:sldId id="263" r:id="rId28"/>
    <p:sldId id="264" r:id="rId29"/>
    <p:sldId id="317" r:id="rId30"/>
    <p:sldId id="282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58B"/>
    <a:srgbClr val="FAF8A4"/>
    <a:srgbClr val="3B9369"/>
    <a:srgbClr val="F8A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12\PBS%20Data\My%20Documents\Finance\audit%209%2030%2019\Mayors%20State%20of%20the%20Town%20Jan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12\PBS%20Data\My%20Documents\Finance\audit%209%2030%2019\Mayors%20State%20of%20the%20Town%20Jan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12\PBS%20Data\My%20Documents\Finance\audit%209%2030%2019\Mayors%20State%20of%20the%20Town%20Jan%202019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2012\PBS%20Data\My%20Documents\Finance\audit%209%2030%2019\Mayors%20State%20of%20the%20Town%20Jan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12\PBS%20Data\My%20Documents\Finance\audit%209%2030%2019\Mayors%20State%20of%20the%20Town%20Jan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12\PBS%20Data\My%20Documents\Finance\audit%209%2030%2019\Mayors%20State%20of%20the%20Town%20Jan%202019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2012\PBS%20Data\My%20Documents\Finance\audit%209%2030%2019\Mayors%20State%20of%20the%20Town%20Jan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2012\PBS%20Data\My%20Documents\Finance\audit%209%2030%2019\Mayors%20State%20of%20the%20Town%20Jan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'Prop Value'!$D$4</c:f>
              <c:strCache>
                <c:ptCount val="1"/>
                <c:pt idx="0">
                  <c:v>Property Value</c:v>
                </c:pt>
              </c:strCache>
            </c:strRef>
          </c:tx>
          <c:invertIfNegative val="0"/>
          <c:cat>
            <c:numRef>
              <c:f>'Prop Value'!$B$5:$B$22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'Prop Value'!$D$5:$D$22</c:f>
              <c:numCache>
                <c:formatCode>_("$"* #,##0_);_("$"* \(#,##0\);_("$"* "-"??_);_(@_)</c:formatCode>
                <c:ptCount val="18"/>
                <c:pt idx="0">
                  <c:v>247596227</c:v>
                </c:pt>
                <c:pt idx="1">
                  <c:v>287935402</c:v>
                </c:pt>
                <c:pt idx="2">
                  <c:v>358389788</c:v>
                </c:pt>
                <c:pt idx="3">
                  <c:v>404121628</c:v>
                </c:pt>
                <c:pt idx="4">
                  <c:v>499406661</c:v>
                </c:pt>
                <c:pt idx="5">
                  <c:v>654614070</c:v>
                </c:pt>
                <c:pt idx="6">
                  <c:v>640761488</c:v>
                </c:pt>
                <c:pt idx="7">
                  <c:v>601434387</c:v>
                </c:pt>
                <c:pt idx="8">
                  <c:v>538678481</c:v>
                </c:pt>
                <c:pt idx="9">
                  <c:v>519202243</c:v>
                </c:pt>
                <c:pt idx="10">
                  <c:v>493692126</c:v>
                </c:pt>
                <c:pt idx="11">
                  <c:v>490267604</c:v>
                </c:pt>
                <c:pt idx="12">
                  <c:v>514156154</c:v>
                </c:pt>
                <c:pt idx="13">
                  <c:v>524241012</c:v>
                </c:pt>
                <c:pt idx="14">
                  <c:v>532159958</c:v>
                </c:pt>
                <c:pt idx="15">
                  <c:v>550964010</c:v>
                </c:pt>
                <c:pt idx="16">
                  <c:v>575325300</c:v>
                </c:pt>
                <c:pt idx="17">
                  <c:v>606605958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5-47A6-9A92-6838ED2C0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974784"/>
        <c:axId val="348975960"/>
      </c:barChart>
      <c:catAx>
        <c:axId val="34897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8975960"/>
        <c:crosses val="autoZero"/>
        <c:auto val="1"/>
        <c:lblAlgn val="ctr"/>
        <c:lblOffset val="100"/>
        <c:noMultiLvlLbl val="0"/>
      </c:catAx>
      <c:valAx>
        <c:axId val="34897596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348974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'Prop Value'!$C$4</c:f>
              <c:strCache>
                <c:ptCount val="1"/>
                <c:pt idx="0">
                  <c:v>Millage Rate</c:v>
                </c:pt>
              </c:strCache>
            </c:strRef>
          </c:tx>
          <c:dLbls>
            <c:dLbl>
              <c:idx val="0"/>
              <c:layout>
                <c:manualLayout>
                  <c:x val="-4.725438610175093E-2"/>
                  <c:y val="6.0730534817981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C8-4E2E-ADC0-53E7EDB26492}"/>
                </c:ext>
              </c:extLst>
            </c:dLbl>
            <c:dLbl>
              <c:idx val="1"/>
              <c:layout>
                <c:manualLayout>
                  <c:x val="-4.9177832627135654E-2"/>
                  <c:y val="0.114833355738117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C8-4E2E-ADC0-53E7EDB26492}"/>
                </c:ext>
              </c:extLst>
            </c:dLbl>
            <c:dLbl>
              <c:idx val="2"/>
              <c:layout>
                <c:manualLayout>
                  <c:x val="-4.7254386101750964E-2"/>
                  <c:y val="6.6741959364663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C8-4E2E-ADC0-53E7EDB26492}"/>
                </c:ext>
              </c:extLst>
            </c:dLbl>
            <c:dLbl>
              <c:idx val="3"/>
              <c:layout>
                <c:manualLayout>
                  <c:x val="-4.725438610175093E-2"/>
                  <c:y val="0.120844780284799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C8-4E2E-ADC0-53E7EDB26492}"/>
                </c:ext>
              </c:extLst>
            </c:dLbl>
            <c:dLbl>
              <c:idx val="4"/>
              <c:layout>
                <c:manualLayout>
                  <c:x val="-4.7254386101750964E-2"/>
                  <c:y val="6.0730534817981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C8-4E2E-ADC0-53E7EDB26492}"/>
                </c:ext>
              </c:extLst>
            </c:dLbl>
            <c:dLbl>
              <c:idx val="5"/>
              <c:layout>
                <c:manualLayout>
                  <c:x val="-4.9177832627135654E-2"/>
                  <c:y val="0.108821931191435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C8-4E2E-ADC0-53E7EDB26492}"/>
                </c:ext>
              </c:extLst>
            </c:dLbl>
            <c:dLbl>
              <c:idx val="7"/>
              <c:layout>
                <c:manualLayout>
                  <c:x val="-5.8795065254059267E-2"/>
                  <c:y val="6.0730534817981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C8-4E2E-ADC0-53E7EDB26492}"/>
                </c:ext>
              </c:extLst>
            </c:dLbl>
            <c:dLbl>
              <c:idx val="8"/>
              <c:layout>
                <c:manualLayout>
                  <c:x val="-3.3790260424057861E-2"/>
                  <c:y val="6.0730534817981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C8-4E2E-ADC0-53E7EDB26492}"/>
                </c:ext>
              </c:extLst>
            </c:dLbl>
            <c:dLbl>
              <c:idx val="10"/>
              <c:layout>
                <c:manualLayout>
                  <c:x val="-4.7254386101750999E-2"/>
                  <c:y val="7.27533839113452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C8-4E2E-ADC0-53E7EDB26492}"/>
                </c:ext>
              </c:extLst>
            </c:dLbl>
            <c:dLbl>
              <c:idx val="11"/>
              <c:layout>
                <c:manualLayout>
                  <c:x val="-4.725438610175093E-2"/>
                  <c:y val="0.126856204831481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9C8-4E2E-ADC0-53E7EDB26492}"/>
                </c:ext>
              </c:extLst>
            </c:dLbl>
            <c:dLbl>
              <c:idx val="12"/>
              <c:layout>
                <c:manualLayout>
                  <c:x val="-4.725438610175093E-2"/>
                  <c:y val="6.6741959364663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C8-4E2E-ADC0-53E7EDB26492}"/>
                </c:ext>
              </c:extLst>
            </c:dLbl>
            <c:dLbl>
              <c:idx val="13"/>
              <c:layout>
                <c:manualLayout>
                  <c:x val="-4.9177832627135654E-2"/>
                  <c:y val="6.6741959364663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9C8-4E2E-ADC0-53E7EDB26492}"/>
                </c:ext>
              </c:extLst>
            </c:dLbl>
            <c:dLbl>
              <c:idx val="14"/>
              <c:layout>
                <c:manualLayout>
                  <c:x val="-4.725438610175093E-2"/>
                  <c:y val="0.114833355738117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9C8-4E2E-ADC0-53E7EDB26492}"/>
                </c:ext>
              </c:extLst>
            </c:dLbl>
            <c:dLbl>
              <c:idx val="15"/>
              <c:layout>
                <c:manualLayout>
                  <c:x val="-4.725438610175093E-2"/>
                  <c:y val="6.6741959364663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9C8-4E2E-ADC0-53E7EDB26492}"/>
                </c:ext>
              </c:extLst>
            </c:dLbl>
            <c:dLbl>
              <c:idx val="16"/>
              <c:layout>
                <c:manualLayout>
                  <c:x val="-4.7092483398157664E-2"/>
                  <c:y val="0.114833355738117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9C8-4E2E-ADC0-53E7EDB26492}"/>
                </c:ext>
              </c:extLst>
            </c:dLbl>
            <c:dLbl>
              <c:idx val="17"/>
              <c:layout>
                <c:manualLayout>
                  <c:x val="-1.1022408757830662E-2"/>
                  <c:y val="6.6741959364663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9C8-4E2E-ADC0-53E7EDB26492}"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'Prop Value'!$B$5:$B$22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'Prop Value'!$C$5:$C$22</c:f>
              <c:numCache>
                <c:formatCode>_(* #,##0.0000_);_(* \(#,##0.0000\);_(* "-"??_);_(@_)</c:formatCode>
                <c:ptCount val="18"/>
                <c:pt idx="0">
                  <c:v>6.35</c:v>
                </c:pt>
                <c:pt idx="1">
                  <c:v>6.35</c:v>
                </c:pt>
                <c:pt idx="2">
                  <c:v>6.35</c:v>
                </c:pt>
                <c:pt idx="3">
                  <c:v>6.35</c:v>
                </c:pt>
                <c:pt idx="4">
                  <c:v>6.35</c:v>
                </c:pt>
                <c:pt idx="5">
                  <c:v>6.35</c:v>
                </c:pt>
                <c:pt idx="6">
                  <c:v>6.25</c:v>
                </c:pt>
                <c:pt idx="7">
                  <c:v>5.742</c:v>
                </c:pt>
                <c:pt idx="8">
                  <c:v>5.742</c:v>
                </c:pt>
                <c:pt idx="9">
                  <c:v>5.9989999999999997</c:v>
                </c:pt>
                <c:pt idx="10">
                  <c:v>6.2</c:v>
                </c:pt>
                <c:pt idx="11">
                  <c:v>6.2</c:v>
                </c:pt>
                <c:pt idx="12">
                  <c:v>6.2</c:v>
                </c:pt>
                <c:pt idx="13">
                  <c:v>6.35</c:v>
                </c:pt>
                <c:pt idx="14">
                  <c:v>6.35</c:v>
                </c:pt>
                <c:pt idx="15">
                  <c:v>6.35</c:v>
                </c:pt>
                <c:pt idx="16">
                  <c:v>6.35</c:v>
                </c:pt>
                <c:pt idx="17">
                  <c:v>6.35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E9C8-4E2E-ADC0-53E7EDB264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8977136"/>
        <c:axId val="348976744"/>
      </c:lineChart>
      <c:catAx>
        <c:axId val="34897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8976744"/>
        <c:crosses val="autoZero"/>
        <c:auto val="1"/>
        <c:lblAlgn val="ctr"/>
        <c:lblOffset val="100"/>
        <c:noMultiLvlLbl val="0"/>
      </c:catAx>
      <c:valAx>
        <c:axId val="348976744"/>
        <c:scaling>
          <c:orientation val="minMax"/>
        </c:scaling>
        <c:delete val="0"/>
        <c:axPos val="l"/>
        <c:majorGridlines/>
        <c:numFmt formatCode="_(* #,##0.0000_);_(* \(#,##0.0000\);_(* &quot;-&quot;??_);_(@_)" sourceLinked="1"/>
        <c:majorTickMark val="out"/>
        <c:minorTickMark val="none"/>
        <c:tickLblPos val="nextTo"/>
        <c:crossAx val="348977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'Prop Value'!$F$4</c:f>
              <c:strCache>
                <c:ptCount val="1"/>
                <c:pt idx="0">
                  <c:v>Ad Valorem Taxes</c:v>
                </c:pt>
              </c:strCache>
            </c:strRef>
          </c:tx>
          <c:invertIfNegative val="0"/>
          <c:cat>
            <c:numRef>
              <c:f>'Prop Value'!$B$5:$B$22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'Prop Value'!$F$5:$F$22</c:f>
              <c:numCache>
                <c:formatCode>_("$"* #,##0_);_("$"* \(#,##0\);_("$"* "-"??_);_(@_)</c:formatCode>
                <c:ptCount val="18"/>
                <c:pt idx="0">
                  <c:v>1489812</c:v>
                </c:pt>
                <c:pt idx="1">
                  <c:v>1777349</c:v>
                </c:pt>
                <c:pt idx="2">
                  <c:v>2198421</c:v>
                </c:pt>
                <c:pt idx="3">
                  <c:v>2465149</c:v>
                </c:pt>
                <c:pt idx="4">
                  <c:v>3047548</c:v>
                </c:pt>
                <c:pt idx="5">
                  <c:v>3853792</c:v>
                </c:pt>
                <c:pt idx="6">
                  <c:v>3616745</c:v>
                </c:pt>
                <c:pt idx="7">
                  <c:v>3339709</c:v>
                </c:pt>
                <c:pt idx="8">
                  <c:v>2968277</c:v>
                </c:pt>
                <c:pt idx="9">
                  <c:v>3015410</c:v>
                </c:pt>
                <c:pt idx="10">
                  <c:v>3036401</c:v>
                </c:pt>
                <c:pt idx="11">
                  <c:v>2961658</c:v>
                </c:pt>
                <c:pt idx="12">
                  <c:v>3077398</c:v>
                </c:pt>
                <c:pt idx="13">
                  <c:v>3235768</c:v>
                </c:pt>
                <c:pt idx="14">
                  <c:v>3263255</c:v>
                </c:pt>
                <c:pt idx="15">
                  <c:v>3342483.99</c:v>
                </c:pt>
                <c:pt idx="16">
                  <c:v>3475900</c:v>
                </c:pt>
                <c:pt idx="17">
                  <c:v>3664900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0A-4875-B920-481CF2942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867872"/>
        <c:axId val="345863168"/>
      </c:barChart>
      <c:catAx>
        <c:axId val="34586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5863168"/>
        <c:crosses val="autoZero"/>
        <c:auto val="1"/>
        <c:lblAlgn val="ctr"/>
        <c:lblOffset val="100"/>
        <c:noMultiLvlLbl val="0"/>
      </c:catAx>
      <c:valAx>
        <c:axId val="345863168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34586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2018 Tax</a:t>
            </a:r>
            <a:r>
              <a:rPr lang="en-US" baseline="0"/>
              <a:t> Roll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52-4F6C-8481-E42F30438C3F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52-4F6C-8481-E42F30438C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52-4F6C-8481-E42F30438C3F}"/>
              </c:ext>
            </c:extLst>
          </c:dPt>
          <c:dPt>
            <c:idx val="3"/>
            <c:bubble3D val="0"/>
            <c:spPr>
              <a:solidFill>
                <a:srgbClr val="FFFF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552-4F6C-8481-E42F30438C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552-4F6C-8481-E42F30438C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552-4F6C-8481-E42F30438C3F}"/>
              </c:ext>
            </c:extLst>
          </c:dPt>
          <c:dPt>
            <c:idx val="6"/>
            <c:bubble3D val="0"/>
            <c:spPr>
              <a:solidFill>
                <a:srgbClr val="0066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552-4F6C-8481-E42F30438C3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552-4F6C-8481-E42F30438C3F}"/>
              </c:ext>
            </c:extLst>
          </c:dPt>
          <c:dLbls>
            <c:dLbl>
              <c:idx val="0"/>
              <c:layout>
                <c:manualLayout>
                  <c:x val="2.666618061631185E-2"/>
                  <c:y val="4.88375574146981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52-4F6C-8481-E42F30438C3F}"/>
                </c:ext>
              </c:extLst>
            </c:dLbl>
            <c:dLbl>
              <c:idx val="1"/>
              <c:layout>
                <c:manualLayout>
                  <c:x val="-0.19910433070866143"/>
                  <c:y val="-4.79082595144356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52-4F6C-8481-E42F30438C3F}"/>
                </c:ext>
              </c:extLst>
            </c:dLbl>
            <c:dLbl>
              <c:idx val="2"/>
              <c:layout>
                <c:manualLayout>
                  <c:x val="1.3521229160205038E-2"/>
                  <c:y val="1.8906992349054382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52-4F6C-8481-E42F30438C3F}"/>
                </c:ext>
              </c:extLst>
            </c:dLbl>
            <c:dLbl>
              <c:idx val="3"/>
              <c:layout>
                <c:manualLayout>
                  <c:x val="6.393085473591531E-2"/>
                  <c:y val="-0.17225349401578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52-4F6C-8481-E42F30438C3F}"/>
                </c:ext>
              </c:extLst>
            </c:dLbl>
            <c:dLbl>
              <c:idx val="4"/>
              <c:layout>
                <c:manualLayout>
                  <c:x val="0.14902206668610868"/>
                  <c:y val="0.132837721456692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52-4F6C-8481-E42F30438C3F}"/>
                </c:ext>
              </c:extLst>
            </c:dLbl>
            <c:dLbl>
              <c:idx val="5"/>
              <c:layout>
                <c:manualLayout>
                  <c:x val="1.5478273549139692E-3"/>
                  <c:y val="1.00461368110236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52-4F6C-8481-E42F30438C3F}"/>
                </c:ext>
              </c:extLst>
            </c:dLbl>
            <c:dLbl>
              <c:idx val="6"/>
              <c:layout>
                <c:manualLayout>
                  <c:x val="3.5166593759113442E-2"/>
                  <c:y val="1.47110810367454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552-4F6C-8481-E42F30438C3F}"/>
                </c:ext>
              </c:extLst>
            </c:dLbl>
            <c:dLbl>
              <c:idx val="7"/>
              <c:layout>
                <c:manualLayout>
                  <c:x val="2.9867065227957616E-2"/>
                  <c:y val="2.81610892388450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52-4F6C-8481-E42F30438C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'Txbl Val'!$A$5:$A$12</c:f>
              <c:strCache>
                <c:ptCount val="8"/>
                <c:pt idx="0">
                  <c:v>VACANT RESIDENTIAL</c:v>
                </c:pt>
                <c:pt idx="1">
                  <c:v>SINGLE FAMILY RESIDENTIAL</c:v>
                </c:pt>
                <c:pt idx="2">
                  <c:v>MULTI-FAMILY 10 UNITS OR MORE</c:v>
                </c:pt>
                <c:pt idx="3">
                  <c:v>CONDOMINIUMS</c:v>
                </c:pt>
                <c:pt idx="4">
                  <c:v>TIMESHARES</c:v>
                </c:pt>
                <c:pt idx="5">
                  <c:v>COOPERATIVES</c:v>
                </c:pt>
                <c:pt idx="6">
                  <c:v>MULTI-FAMILY &lt; 10 UNITS</c:v>
                </c:pt>
                <c:pt idx="7">
                  <c:v>IMPROVED COMMERCIAL</c:v>
                </c:pt>
              </c:strCache>
            </c:strRef>
          </c:cat>
          <c:val>
            <c:numRef>
              <c:f>'Txbl Val'!$C$5:$C$12</c:f>
              <c:numCache>
                <c:formatCode>_("$"* #,##0_);_("$"* \(#,##0\);_("$"* "-"??_);_(@_)</c:formatCode>
                <c:ptCount val="8"/>
                <c:pt idx="0">
                  <c:v>3444090</c:v>
                </c:pt>
                <c:pt idx="1">
                  <c:v>128747785</c:v>
                </c:pt>
                <c:pt idx="2">
                  <c:v>30053170</c:v>
                </c:pt>
                <c:pt idx="3">
                  <c:v>129789060</c:v>
                </c:pt>
                <c:pt idx="4">
                  <c:v>237071279</c:v>
                </c:pt>
                <c:pt idx="5">
                  <c:v>15766128</c:v>
                </c:pt>
                <c:pt idx="6">
                  <c:v>28341783</c:v>
                </c:pt>
                <c:pt idx="7">
                  <c:v>26993841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52-4F6C-8481-E42F30438C3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5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Revenue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Revenue!$A$7</c:f>
              <c:strCache>
                <c:ptCount val="1"/>
                <c:pt idx="0">
                  <c:v>Ad Valorem Taxes</c:v>
                </c:pt>
              </c:strCache>
            </c:strRef>
          </c:tx>
          <c:invertIfNegative val="0"/>
          <c:cat>
            <c:multiLvlStrRef>
              <c:f>Revenue!$B$4:$M$5</c:f>
              <c:multiLvlStrCache>
                <c:ptCount val="12"/>
                <c:lvl>
                  <c:pt idx="0">
                    <c:v> $4,645,605 </c:v>
                  </c:pt>
                  <c:pt idx="1">
                    <c:v> $4,165,878 </c:v>
                  </c:pt>
                  <c:pt idx="2">
                    <c:v> $3,777,360 </c:v>
                  </c:pt>
                  <c:pt idx="3">
                    <c:v> $3,982,721 </c:v>
                  </c:pt>
                  <c:pt idx="4">
                    <c:v> $3,898,310 </c:v>
                  </c:pt>
                  <c:pt idx="5">
                    <c:v> $3,924,672 </c:v>
                  </c:pt>
                  <c:pt idx="6">
                    <c:v> $3,899,532 </c:v>
                  </c:pt>
                  <c:pt idx="7">
                    <c:v> $4,324,859 </c:v>
                  </c:pt>
                  <c:pt idx="8">
                    <c:v> $4,196,211 </c:v>
                  </c:pt>
                  <c:pt idx="9">
                    <c:v> $4,718,020 </c:v>
                  </c:pt>
                  <c:pt idx="10">
                    <c:v> $5,109,965 </c:v>
                  </c:pt>
                  <c:pt idx="11">
                    <c:v> $4,846,330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Revenue!$B$7:$M$7</c:f>
              <c:numCache>
                <c:formatCode>_(* #,##0_);_(* \(#,##0\);_(* "-"??_);_(@_)</c:formatCode>
                <c:ptCount val="12"/>
                <c:pt idx="0">
                  <c:v>3616745</c:v>
                </c:pt>
                <c:pt idx="1">
                  <c:v>3339709</c:v>
                </c:pt>
                <c:pt idx="2">
                  <c:v>2968277</c:v>
                </c:pt>
                <c:pt idx="3">
                  <c:v>3015410</c:v>
                </c:pt>
                <c:pt idx="4">
                  <c:v>3036401</c:v>
                </c:pt>
                <c:pt idx="5">
                  <c:v>2961658</c:v>
                </c:pt>
                <c:pt idx="6">
                  <c:v>3077398</c:v>
                </c:pt>
                <c:pt idx="7">
                  <c:v>3235769</c:v>
                </c:pt>
                <c:pt idx="8">
                  <c:v>3263255</c:v>
                </c:pt>
                <c:pt idx="9">
                  <c:v>3369775</c:v>
                </c:pt>
                <c:pt idx="10">
                  <c:v>3476794</c:v>
                </c:pt>
                <c:pt idx="11">
                  <c:v>3664900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3E-4EF4-BE01-131E1E4396C4}"/>
            </c:ext>
          </c:extLst>
        </c:ser>
        <c:ser>
          <c:idx val="9"/>
          <c:order val="1"/>
          <c:tx>
            <c:strRef>
              <c:f>Revenue!$A$8</c:f>
              <c:strCache>
                <c:ptCount val="1"/>
                <c:pt idx="0">
                  <c:v>Other Taxes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val>
            <c:numRef>
              <c:f>Revenue!$B$8:$M$8</c:f>
              <c:numCache>
                <c:formatCode>_(* #,##0_);_(* \(#,##0\);_(* "-"??_);_(@_)</c:formatCode>
                <c:ptCount val="12"/>
                <c:pt idx="0">
                  <c:v>280690</c:v>
                </c:pt>
                <c:pt idx="1">
                  <c:v>277837</c:v>
                </c:pt>
                <c:pt idx="2">
                  <c:v>253439</c:v>
                </c:pt>
                <c:pt idx="3">
                  <c:v>271088</c:v>
                </c:pt>
                <c:pt idx="4">
                  <c:v>275235</c:v>
                </c:pt>
                <c:pt idx="5">
                  <c:v>262921</c:v>
                </c:pt>
                <c:pt idx="6">
                  <c:v>283792</c:v>
                </c:pt>
                <c:pt idx="7">
                  <c:v>289956</c:v>
                </c:pt>
                <c:pt idx="8">
                  <c:v>374114</c:v>
                </c:pt>
                <c:pt idx="9">
                  <c:v>540568</c:v>
                </c:pt>
                <c:pt idx="10">
                  <c:v>627721</c:v>
                </c:pt>
                <c:pt idx="11">
                  <c:v>744042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3E-4EF4-BE01-131E1E4396C4}"/>
            </c:ext>
          </c:extLst>
        </c:ser>
        <c:ser>
          <c:idx val="1"/>
          <c:order val="2"/>
          <c:tx>
            <c:strRef>
              <c:f>Revenue!$A$9</c:f>
              <c:strCache>
                <c:ptCount val="1"/>
                <c:pt idx="0">
                  <c:v>Special Assessments</c:v>
                </c:pt>
              </c:strCache>
            </c:strRef>
          </c:tx>
          <c:invertIfNegative val="0"/>
          <c:cat>
            <c:multiLvlStrRef>
              <c:f>Revenue!$B$4:$M$5</c:f>
              <c:multiLvlStrCache>
                <c:ptCount val="12"/>
                <c:lvl>
                  <c:pt idx="0">
                    <c:v> $4,645,605 </c:v>
                  </c:pt>
                  <c:pt idx="1">
                    <c:v> $4,165,878 </c:v>
                  </c:pt>
                  <c:pt idx="2">
                    <c:v> $3,777,360 </c:v>
                  </c:pt>
                  <c:pt idx="3">
                    <c:v> $3,982,721 </c:v>
                  </c:pt>
                  <c:pt idx="4">
                    <c:v> $3,898,310 </c:v>
                  </c:pt>
                  <c:pt idx="5">
                    <c:v> $3,924,672 </c:v>
                  </c:pt>
                  <c:pt idx="6">
                    <c:v> $3,899,532 </c:v>
                  </c:pt>
                  <c:pt idx="7">
                    <c:v> $4,324,859 </c:v>
                  </c:pt>
                  <c:pt idx="8">
                    <c:v> $4,196,211 </c:v>
                  </c:pt>
                  <c:pt idx="9">
                    <c:v> $4,718,020 </c:v>
                  </c:pt>
                  <c:pt idx="10">
                    <c:v> $5,109,965 </c:v>
                  </c:pt>
                  <c:pt idx="11">
                    <c:v> $4,846,330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Revenue!$B$9:$M$9</c:f>
              <c:numCache>
                <c:formatCode>_(* #,##0_);_(* \(#,##0\);_(* "-"??_);_(@_)</c:formatCode>
                <c:ptCount val="12"/>
                <c:pt idx="0">
                  <c:v>23824</c:v>
                </c:pt>
                <c:pt idx="1">
                  <c:v>20305</c:v>
                </c:pt>
                <c:pt idx="2">
                  <c:v>15620</c:v>
                </c:pt>
                <c:pt idx="3">
                  <c:v>12359</c:v>
                </c:pt>
                <c:pt idx="4">
                  <c:v>13273</c:v>
                </c:pt>
                <c:pt idx="5">
                  <c:v>11554</c:v>
                </c:pt>
                <c:pt idx="6">
                  <c:v>10604</c:v>
                </c:pt>
                <c:pt idx="7">
                  <c:v>7291</c:v>
                </c:pt>
                <c:pt idx="8">
                  <c:v>5315</c:v>
                </c:pt>
                <c:pt idx="9">
                  <c:v>1633</c:v>
                </c:pt>
                <c:pt idx="10">
                  <c:v>2500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3E-4EF4-BE01-131E1E4396C4}"/>
            </c:ext>
          </c:extLst>
        </c:ser>
        <c:ser>
          <c:idx val="2"/>
          <c:order val="3"/>
          <c:tx>
            <c:strRef>
              <c:f>Revenue!$A$10</c:f>
              <c:strCache>
                <c:ptCount val="1"/>
                <c:pt idx="0">
                  <c:v>Licenses &amp; Permits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cat>
            <c:multiLvlStrRef>
              <c:f>Revenue!$B$4:$M$5</c:f>
              <c:multiLvlStrCache>
                <c:ptCount val="12"/>
                <c:lvl>
                  <c:pt idx="0">
                    <c:v> $4,645,605 </c:v>
                  </c:pt>
                  <c:pt idx="1">
                    <c:v> $4,165,878 </c:v>
                  </c:pt>
                  <c:pt idx="2">
                    <c:v> $3,777,360 </c:v>
                  </c:pt>
                  <c:pt idx="3">
                    <c:v> $3,982,721 </c:v>
                  </c:pt>
                  <c:pt idx="4">
                    <c:v> $3,898,310 </c:v>
                  </c:pt>
                  <c:pt idx="5">
                    <c:v> $3,924,672 </c:v>
                  </c:pt>
                  <c:pt idx="6">
                    <c:v> $3,899,532 </c:v>
                  </c:pt>
                  <c:pt idx="7">
                    <c:v> $4,324,859 </c:v>
                  </c:pt>
                  <c:pt idx="8">
                    <c:v> $4,196,211 </c:v>
                  </c:pt>
                  <c:pt idx="9">
                    <c:v> $4,718,020 </c:v>
                  </c:pt>
                  <c:pt idx="10">
                    <c:v> $5,109,965 </c:v>
                  </c:pt>
                  <c:pt idx="11">
                    <c:v> $4,846,330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Revenue!$B$10:$M$10</c:f>
              <c:numCache>
                <c:formatCode>_(* #,##0_);_(* \(#,##0\);_(* "-"??_);_(@_)</c:formatCode>
                <c:ptCount val="12"/>
                <c:pt idx="0">
                  <c:v>144646</c:v>
                </c:pt>
                <c:pt idx="1">
                  <c:v>97827</c:v>
                </c:pt>
                <c:pt idx="2">
                  <c:v>91245</c:v>
                </c:pt>
                <c:pt idx="3">
                  <c:v>101297</c:v>
                </c:pt>
                <c:pt idx="4">
                  <c:v>133062</c:v>
                </c:pt>
                <c:pt idx="5">
                  <c:v>106800</c:v>
                </c:pt>
                <c:pt idx="6">
                  <c:v>119757</c:v>
                </c:pt>
                <c:pt idx="7">
                  <c:v>193132</c:v>
                </c:pt>
                <c:pt idx="8">
                  <c:v>161174</c:v>
                </c:pt>
                <c:pt idx="9">
                  <c:v>171839</c:v>
                </c:pt>
                <c:pt idx="10">
                  <c:v>254823</c:v>
                </c:pt>
                <c:pt idx="11">
                  <c:v>163800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3E-4EF4-BE01-131E1E4396C4}"/>
            </c:ext>
          </c:extLst>
        </c:ser>
        <c:ser>
          <c:idx val="3"/>
          <c:order val="4"/>
          <c:tx>
            <c:strRef>
              <c:f>Revenue!$A$11</c:f>
              <c:strCache>
                <c:ptCount val="1"/>
                <c:pt idx="0">
                  <c:v>Intergovernmental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multiLvlStrRef>
              <c:f>Revenue!$B$4:$M$5</c:f>
              <c:multiLvlStrCache>
                <c:ptCount val="12"/>
                <c:lvl>
                  <c:pt idx="0">
                    <c:v> $4,645,605 </c:v>
                  </c:pt>
                  <c:pt idx="1">
                    <c:v> $4,165,878 </c:v>
                  </c:pt>
                  <c:pt idx="2">
                    <c:v> $3,777,360 </c:v>
                  </c:pt>
                  <c:pt idx="3">
                    <c:v> $3,982,721 </c:v>
                  </c:pt>
                  <c:pt idx="4">
                    <c:v> $3,898,310 </c:v>
                  </c:pt>
                  <c:pt idx="5">
                    <c:v> $3,924,672 </c:v>
                  </c:pt>
                  <c:pt idx="6">
                    <c:v> $3,899,532 </c:v>
                  </c:pt>
                  <c:pt idx="7">
                    <c:v> $4,324,859 </c:v>
                  </c:pt>
                  <c:pt idx="8">
                    <c:v> $4,196,211 </c:v>
                  </c:pt>
                  <c:pt idx="9">
                    <c:v> $4,718,020 </c:v>
                  </c:pt>
                  <c:pt idx="10">
                    <c:v> $5,109,965 </c:v>
                  </c:pt>
                  <c:pt idx="11">
                    <c:v> $4,846,330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Revenue!$B$11:$M$11</c:f>
              <c:numCache>
                <c:formatCode>_(* #,##0_);_(* \(#,##0\);_(* "-"??_);_(@_)</c:formatCode>
                <c:ptCount val="12"/>
                <c:pt idx="0">
                  <c:v>334129</c:v>
                </c:pt>
                <c:pt idx="1">
                  <c:v>185310</c:v>
                </c:pt>
                <c:pt idx="2">
                  <c:v>220500</c:v>
                </c:pt>
                <c:pt idx="3">
                  <c:v>200423</c:v>
                </c:pt>
                <c:pt idx="4">
                  <c:v>193267</c:v>
                </c:pt>
                <c:pt idx="5">
                  <c:v>323318</c:v>
                </c:pt>
                <c:pt idx="6">
                  <c:v>186751</c:v>
                </c:pt>
                <c:pt idx="7">
                  <c:v>186283</c:v>
                </c:pt>
                <c:pt idx="8">
                  <c:v>186851</c:v>
                </c:pt>
                <c:pt idx="9">
                  <c:v>224423</c:v>
                </c:pt>
                <c:pt idx="10">
                  <c:v>266455</c:v>
                </c:pt>
                <c:pt idx="11">
                  <c:v>137763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3E-4EF4-BE01-131E1E4396C4}"/>
            </c:ext>
          </c:extLst>
        </c:ser>
        <c:ser>
          <c:idx val="4"/>
          <c:order val="5"/>
          <c:tx>
            <c:strRef>
              <c:f>Revenue!$A$12</c:f>
              <c:strCache>
                <c:ptCount val="1"/>
                <c:pt idx="0">
                  <c:v>Fines</c:v>
                </c:pt>
              </c:strCache>
            </c:strRef>
          </c:tx>
          <c:spPr>
            <a:solidFill>
              <a:srgbClr val="00CCFF"/>
            </a:solidFill>
          </c:spPr>
          <c:invertIfNegative val="0"/>
          <c:cat>
            <c:multiLvlStrRef>
              <c:f>Revenue!$B$4:$M$5</c:f>
              <c:multiLvlStrCache>
                <c:ptCount val="12"/>
                <c:lvl>
                  <c:pt idx="0">
                    <c:v> $4,645,605 </c:v>
                  </c:pt>
                  <c:pt idx="1">
                    <c:v> $4,165,878 </c:v>
                  </c:pt>
                  <c:pt idx="2">
                    <c:v> $3,777,360 </c:v>
                  </c:pt>
                  <c:pt idx="3">
                    <c:v> $3,982,721 </c:v>
                  </c:pt>
                  <c:pt idx="4">
                    <c:v> $3,898,310 </c:v>
                  </c:pt>
                  <c:pt idx="5">
                    <c:v> $3,924,672 </c:v>
                  </c:pt>
                  <c:pt idx="6">
                    <c:v> $3,899,532 </c:v>
                  </c:pt>
                  <c:pt idx="7">
                    <c:v> $4,324,859 </c:v>
                  </c:pt>
                  <c:pt idx="8">
                    <c:v> $4,196,211 </c:v>
                  </c:pt>
                  <c:pt idx="9">
                    <c:v> $4,718,020 </c:v>
                  </c:pt>
                  <c:pt idx="10">
                    <c:v> $5,109,965 </c:v>
                  </c:pt>
                  <c:pt idx="11">
                    <c:v> $4,846,330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Revenue!$B$12:$M$12</c:f>
              <c:numCache>
                <c:formatCode>_(* #,##0_);_(* \(#,##0\);_(* "-"??_);_(@_)</c:formatCode>
                <c:ptCount val="12"/>
                <c:pt idx="0">
                  <c:v>18035</c:v>
                </c:pt>
                <c:pt idx="1">
                  <c:v>12971</c:v>
                </c:pt>
                <c:pt idx="2">
                  <c:v>12789</c:v>
                </c:pt>
                <c:pt idx="3">
                  <c:v>16056</c:v>
                </c:pt>
                <c:pt idx="4">
                  <c:v>15401</c:v>
                </c:pt>
                <c:pt idx="5">
                  <c:v>5311</c:v>
                </c:pt>
                <c:pt idx="6">
                  <c:v>4487</c:v>
                </c:pt>
                <c:pt idx="7">
                  <c:v>25443</c:v>
                </c:pt>
                <c:pt idx="8">
                  <c:v>15479</c:v>
                </c:pt>
                <c:pt idx="9">
                  <c:v>18235</c:v>
                </c:pt>
                <c:pt idx="10">
                  <c:v>36839</c:v>
                </c:pt>
                <c:pt idx="11">
                  <c:v>7575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3E-4EF4-BE01-131E1E4396C4}"/>
            </c:ext>
          </c:extLst>
        </c:ser>
        <c:ser>
          <c:idx val="5"/>
          <c:order val="6"/>
          <c:tx>
            <c:strRef>
              <c:f>Revenue!$A$13</c:f>
              <c:strCache>
                <c:ptCount val="1"/>
                <c:pt idx="0">
                  <c:v>Charges for Services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multiLvlStrRef>
              <c:f>Revenue!$B$4:$M$5</c:f>
              <c:multiLvlStrCache>
                <c:ptCount val="12"/>
                <c:lvl>
                  <c:pt idx="0">
                    <c:v> $4,645,605 </c:v>
                  </c:pt>
                  <c:pt idx="1">
                    <c:v> $4,165,878 </c:v>
                  </c:pt>
                  <c:pt idx="2">
                    <c:v> $3,777,360 </c:v>
                  </c:pt>
                  <c:pt idx="3">
                    <c:v> $3,982,721 </c:v>
                  </c:pt>
                  <c:pt idx="4">
                    <c:v> $3,898,310 </c:v>
                  </c:pt>
                  <c:pt idx="5">
                    <c:v> $3,924,672 </c:v>
                  </c:pt>
                  <c:pt idx="6">
                    <c:v> $3,899,532 </c:v>
                  </c:pt>
                  <c:pt idx="7">
                    <c:v> $4,324,859 </c:v>
                  </c:pt>
                  <c:pt idx="8">
                    <c:v> $4,196,211 </c:v>
                  </c:pt>
                  <c:pt idx="9">
                    <c:v> $4,718,020 </c:v>
                  </c:pt>
                  <c:pt idx="10">
                    <c:v> $5,109,965 </c:v>
                  </c:pt>
                  <c:pt idx="11">
                    <c:v> $4,846,330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Revenue!$B$13:$M$13</c:f>
              <c:numCache>
                <c:formatCode>_(* #,##0_);_(* \(#,##0\);_(* "-"??_);_(@_)</c:formatCode>
                <c:ptCount val="12"/>
                <c:pt idx="0">
                  <c:v>47613</c:v>
                </c:pt>
                <c:pt idx="1">
                  <c:v>60040</c:v>
                </c:pt>
                <c:pt idx="2">
                  <c:v>94262</c:v>
                </c:pt>
                <c:pt idx="3">
                  <c:v>123592</c:v>
                </c:pt>
                <c:pt idx="4">
                  <c:v>118262</c:v>
                </c:pt>
                <c:pt idx="5">
                  <c:v>117188</c:v>
                </c:pt>
                <c:pt idx="6">
                  <c:v>106287</c:v>
                </c:pt>
                <c:pt idx="7">
                  <c:v>143667</c:v>
                </c:pt>
                <c:pt idx="8">
                  <c:v>109585</c:v>
                </c:pt>
                <c:pt idx="9">
                  <c:v>97731</c:v>
                </c:pt>
                <c:pt idx="10">
                  <c:v>107110</c:v>
                </c:pt>
                <c:pt idx="11">
                  <c:v>100250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3E-4EF4-BE01-131E1E4396C4}"/>
            </c:ext>
          </c:extLst>
        </c:ser>
        <c:ser>
          <c:idx val="6"/>
          <c:order val="7"/>
          <c:tx>
            <c:strRef>
              <c:f>Revenue!$A$14</c:f>
              <c:strCache>
                <c:ptCount val="1"/>
                <c:pt idx="0">
                  <c:v>Interest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multiLvlStrRef>
              <c:f>Revenue!$B$4:$M$5</c:f>
              <c:multiLvlStrCache>
                <c:ptCount val="12"/>
                <c:lvl>
                  <c:pt idx="0">
                    <c:v> $4,645,605 </c:v>
                  </c:pt>
                  <c:pt idx="1">
                    <c:v> $4,165,878 </c:v>
                  </c:pt>
                  <c:pt idx="2">
                    <c:v> $3,777,360 </c:v>
                  </c:pt>
                  <c:pt idx="3">
                    <c:v> $3,982,721 </c:v>
                  </c:pt>
                  <c:pt idx="4">
                    <c:v> $3,898,310 </c:v>
                  </c:pt>
                  <c:pt idx="5">
                    <c:v> $3,924,672 </c:v>
                  </c:pt>
                  <c:pt idx="6">
                    <c:v> $3,899,532 </c:v>
                  </c:pt>
                  <c:pt idx="7">
                    <c:v> $4,324,859 </c:v>
                  </c:pt>
                  <c:pt idx="8">
                    <c:v> $4,196,211 </c:v>
                  </c:pt>
                  <c:pt idx="9">
                    <c:v> $4,718,020 </c:v>
                  </c:pt>
                  <c:pt idx="10">
                    <c:v> $5,109,965 </c:v>
                  </c:pt>
                  <c:pt idx="11">
                    <c:v> $4,846,330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Revenue!$B$14:$M$14</c:f>
              <c:numCache>
                <c:formatCode>_(* #,##0_);_(* \(#,##0\);_(* "-"??_);_(@_)</c:formatCode>
                <c:ptCount val="12"/>
                <c:pt idx="0">
                  <c:v>89472</c:v>
                </c:pt>
                <c:pt idx="1">
                  <c:v>62254</c:v>
                </c:pt>
                <c:pt idx="2">
                  <c:v>21381</c:v>
                </c:pt>
                <c:pt idx="3">
                  <c:v>31097</c:v>
                </c:pt>
                <c:pt idx="4">
                  <c:v>22194</c:v>
                </c:pt>
                <c:pt idx="5">
                  <c:v>16935</c:v>
                </c:pt>
                <c:pt idx="6">
                  <c:v>12549</c:v>
                </c:pt>
                <c:pt idx="7">
                  <c:v>14982</c:v>
                </c:pt>
                <c:pt idx="8">
                  <c:v>14561</c:v>
                </c:pt>
                <c:pt idx="9">
                  <c:v>12711</c:v>
                </c:pt>
                <c:pt idx="10">
                  <c:v>26870</c:v>
                </c:pt>
                <c:pt idx="11">
                  <c:v>18000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D3E-4EF4-BE01-131E1E4396C4}"/>
            </c:ext>
          </c:extLst>
        </c:ser>
        <c:ser>
          <c:idx val="7"/>
          <c:order val="8"/>
          <c:tx>
            <c:strRef>
              <c:f>Revenue!$A$15</c:f>
              <c:strCache>
                <c:ptCount val="1"/>
                <c:pt idx="0">
                  <c:v>Contributions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multiLvlStrRef>
              <c:f>Revenue!$B$4:$M$5</c:f>
              <c:multiLvlStrCache>
                <c:ptCount val="12"/>
                <c:lvl>
                  <c:pt idx="0">
                    <c:v> $4,645,605 </c:v>
                  </c:pt>
                  <c:pt idx="1">
                    <c:v> $4,165,878 </c:v>
                  </c:pt>
                  <c:pt idx="2">
                    <c:v> $3,777,360 </c:v>
                  </c:pt>
                  <c:pt idx="3">
                    <c:v> $3,982,721 </c:v>
                  </c:pt>
                  <c:pt idx="4">
                    <c:v> $3,898,310 </c:v>
                  </c:pt>
                  <c:pt idx="5">
                    <c:v> $3,924,672 </c:v>
                  </c:pt>
                  <c:pt idx="6">
                    <c:v> $3,899,532 </c:v>
                  </c:pt>
                  <c:pt idx="7">
                    <c:v> $4,324,859 </c:v>
                  </c:pt>
                  <c:pt idx="8">
                    <c:v> $4,196,211 </c:v>
                  </c:pt>
                  <c:pt idx="9">
                    <c:v> $4,718,020 </c:v>
                  </c:pt>
                  <c:pt idx="10">
                    <c:v> $5,109,965 </c:v>
                  </c:pt>
                  <c:pt idx="11">
                    <c:v> $4,846,330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Revenue!$B$15:$M$15</c:f>
              <c:numCache>
                <c:formatCode>_(* #,##0_);_(* \(#,##0\);_(* "-"??_);_(@_)</c:formatCode>
                <c:ptCount val="12"/>
                <c:pt idx="0">
                  <c:v>76846</c:v>
                </c:pt>
                <c:pt idx="1">
                  <c:v>94247</c:v>
                </c:pt>
                <c:pt idx="2">
                  <c:v>75353</c:v>
                </c:pt>
                <c:pt idx="3">
                  <c:v>186259</c:v>
                </c:pt>
                <c:pt idx="4">
                  <c:v>64885</c:v>
                </c:pt>
                <c:pt idx="5">
                  <c:v>94824</c:v>
                </c:pt>
                <c:pt idx="6">
                  <c:v>76185</c:v>
                </c:pt>
                <c:pt idx="7">
                  <c:v>190545</c:v>
                </c:pt>
                <c:pt idx="8">
                  <c:v>41187</c:v>
                </c:pt>
                <c:pt idx="9">
                  <c:v>263436</c:v>
                </c:pt>
                <c:pt idx="10">
                  <c:v>266574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3E-4EF4-BE01-131E1E4396C4}"/>
            </c:ext>
          </c:extLst>
        </c:ser>
        <c:ser>
          <c:idx val="8"/>
          <c:order val="9"/>
          <c:tx>
            <c:strRef>
              <c:f>Revenue!$A$16</c:f>
              <c:strCache>
                <c:ptCount val="1"/>
                <c:pt idx="0">
                  <c:v>Miscellaneous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cat>
            <c:multiLvlStrRef>
              <c:f>Revenue!$B$4:$M$5</c:f>
              <c:multiLvlStrCache>
                <c:ptCount val="12"/>
                <c:lvl>
                  <c:pt idx="0">
                    <c:v> $4,645,605 </c:v>
                  </c:pt>
                  <c:pt idx="1">
                    <c:v> $4,165,878 </c:v>
                  </c:pt>
                  <c:pt idx="2">
                    <c:v> $3,777,360 </c:v>
                  </c:pt>
                  <c:pt idx="3">
                    <c:v> $3,982,721 </c:v>
                  </c:pt>
                  <c:pt idx="4">
                    <c:v> $3,898,310 </c:v>
                  </c:pt>
                  <c:pt idx="5">
                    <c:v> $3,924,672 </c:v>
                  </c:pt>
                  <c:pt idx="6">
                    <c:v> $3,899,532 </c:v>
                  </c:pt>
                  <c:pt idx="7">
                    <c:v> $4,324,859 </c:v>
                  </c:pt>
                  <c:pt idx="8">
                    <c:v> $4,196,211 </c:v>
                  </c:pt>
                  <c:pt idx="9">
                    <c:v> $4,718,020 </c:v>
                  </c:pt>
                  <c:pt idx="10">
                    <c:v> $5,109,965 </c:v>
                  </c:pt>
                  <c:pt idx="11">
                    <c:v> $4,846,330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Revenue!$B$16:$M$16</c:f>
              <c:numCache>
                <c:formatCode>_(* #,##0_);_(* \(#,##0\);_(* "-"??_);_(@_)</c:formatCode>
                <c:ptCount val="12"/>
                <c:pt idx="0">
                  <c:v>13605</c:v>
                </c:pt>
                <c:pt idx="1">
                  <c:v>15378</c:v>
                </c:pt>
                <c:pt idx="2">
                  <c:v>24494</c:v>
                </c:pt>
                <c:pt idx="3">
                  <c:v>25140</c:v>
                </c:pt>
                <c:pt idx="4">
                  <c:v>26330</c:v>
                </c:pt>
                <c:pt idx="5">
                  <c:v>24163</c:v>
                </c:pt>
                <c:pt idx="6">
                  <c:v>21722</c:v>
                </c:pt>
                <c:pt idx="7">
                  <c:v>37791</c:v>
                </c:pt>
                <c:pt idx="8">
                  <c:v>24690</c:v>
                </c:pt>
                <c:pt idx="9">
                  <c:v>17669</c:v>
                </c:pt>
                <c:pt idx="10">
                  <c:v>44279</c:v>
                </c:pt>
                <c:pt idx="11">
                  <c:v>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D3E-4EF4-BE01-131E1E439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04390880"/>
        <c:axId val="304392840"/>
      </c:barChart>
      <c:catAx>
        <c:axId val="30439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4392840"/>
        <c:crosses val="autoZero"/>
        <c:auto val="1"/>
        <c:lblAlgn val="ctr"/>
        <c:lblOffset val="100"/>
        <c:noMultiLvlLbl val="0"/>
      </c:catAx>
      <c:valAx>
        <c:axId val="304392840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none"/>
        <c:minorTickMark val="none"/>
        <c:tickLblPos val="nextTo"/>
        <c:crossAx val="304390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Expenditures by Function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Expenditures!$A$6</c:f>
              <c:strCache>
                <c:ptCount val="1"/>
                <c:pt idx="0">
                  <c:v>General Government</c:v>
                </c:pt>
              </c:strCache>
            </c:strRef>
          </c:tx>
          <c:invertIfNegative val="0"/>
          <c:cat>
            <c:multiLvlStrRef>
              <c:f>Expenditures!$B$4:$M$5</c:f>
              <c:multiLvlStrCache>
                <c:ptCount val="12"/>
                <c:lvl>
                  <c:pt idx="0">
                    <c:v> $4,186,847 </c:v>
                  </c:pt>
                  <c:pt idx="1">
                    <c:v> $3,623,114 </c:v>
                  </c:pt>
                  <c:pt idx="2">
                    <c:v> $3,641,560 </c:v>
                  </c:pt>
                  <c:pt idx="3">
                    <c:v> $3,965,095 </c:v>
                  </c:pt>
                  <c:pt idx="4">
                    <c:v> $4,044,290 </c:v>
                  </c:pt>
                  <c:pt idx="5">
                    <c:v> $3,993,892 </c:v>
                  </c:pt>
                  <c:pt idx="6">
                    <c:v> $3,863,386 </c:v>
                  </c:pt>
                  <c:pt idx="7">
                    <c:v> $3,939,241 </c:v>
                  </c:pt>
                  <c:pt idx="8">
                    <c:v> $4,610,711 </c:v>
                  </c:pt>
                  <c:pt idx="9">
                    <c:v> $4,420,635 </c:v>
                  </c:pt>
                  <c:pt idx="10">
                    <c:v> $4,898,890 </c:v>
                  </c:pt>
                  <c:pt idx="11">
                    <c:v> $5,149,810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Expenditures!$B$6:$M$6</c:f>
              <c:numCache>
                <c:formatCode>_(* #,##0_);_(* \(#,##0\);_(* "-"??_);_(@_)</c:formatCode>
                <c:ptCount val="12"/>
                <c:pt idx="0">
                  <c:v>677989</c:v>
                </c:pt>
                <c:pt idx="1">
                  <c:v>708318</c:v>
                </c:pt>
                <c:pt idx="2">
                  <c:v>753633</c:v>
                </c:pt>
                <c:pt idx="3">
                  <c:v>733460</c:v>
                </c:pt>
                <c:pt idx="4">
                  <c:v>797147</c:v>
                </c:pt>
                <c:pt idx="5">
                  <c:v>797154</c:v>
                </c:pt>
                <c:pt idx="6">
                  <c:v>875893</c:v>
                </c:pt>
                <c:pt idx="7">
                  <c:v>868180</c:v>
                </c:pt>
                <c:pt idx="8">
                  <c:v>1149330</c:v>
                </c:pt>
                <c:pt idx="9">
                  <c:v>934360</c:v>
                </c:pt>
                <c:pt idx="10">
                  <c:v>939266</c:v>
                </c:pt>
                <c:pt idx="11">
                  <c:v>978099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77-408D-A108-CFB5882D1F13}"/>
            </c:ext>
          </c:extLst>
        </c:ser>
        <c:ser>
          <c:idx val="1"/>
          <c:order val="1"/>
          <c:tx>
            <c:strRef>
              <c:f>Expenditures!$A$7</c:f>
              <c:strCache>
                <c:ptCount val="1"/>
                <c:pt idx="0">
                  <c:v>Public Safety</c:v>
                </c:pt>
              </c:strCache>
            </c:strRef>
          </c:tx>
          <c:invertIfNegative val="0"/>
          <c:cat>
            <c:multiLvlStrRef>
              <c:f>Expenditures!$B$4:$M$5</c:f>
              <c:multiLvlStrCache>
                <c:ptCount val="12"/>
                <c:lvl>
                  <c:pt idx="0">
                    <c:v> $4,186,847 </c:v>
                  </c:pt>
                  <c:pt idx="1">
                    <c:v> $3,623,114 </c:v>
                  </c:pt>
                  <c:pt idx="2">
                    <c:v> $3,641,560 </c:v>
                  </c:pt>
                  <c:pt idx="3">
                    <c:v> $3,965,095 </c:v>
                  </c:pt>
                  <c:pt idx="4">
                    <c:v> $4,044,290 </c:v>
                  </c:pt>
                  <c:pt idx="5">
                    <c:v> $3,993,892 </c:v>
                  </c:pt>
                  <c:pt idx="6">
                    <c:v> $3,863,386 </c:v>
                  </c:pt>
                  <c:pt idx="7">
                    <c:v> $3,939,241 </c:v>
                  </c:pt>
                  <c:pt idx="8">
                    <c:v> $4,610,711 </c:v>
                  </c:pt>
                  <c:pt idx="9">
                    <c:v> $4,420,635 </c:v>
                  </c:pt>
                  <c:pt idx="10">
                    <c:v> $4,898,890 </c:v>
                  </c:pt>
                  <c:pt idx="11">
                    <c:v> $5,149,810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Expenditures!$B$7:$M$7</c:f>
              <c:numCache>
                <c:formatCode>_(* #,##0_);_(* \(#,##0\);_(* "-"??_);_(@_)</c:formatCode>
                <c:ptCount val="12"/>
                <c:pt idx="0">
                  <c:v>2207490</c:v>
                </c:pt>
                <c:pt idx="1">
                  <c:v>2072179</c:v>
                </c:pt>
                <c:pt idx="2">
                  <c:v>2105837</c:v>
                </c:pt>
                <c:pt idx="3">
                  <c:v>2197993</c:v>
                </c:pt>
                <c:pt idx="4">
                  <c:v>2242454</c:v>
                </c:pt>
                <c:pt idx="5">
                  <c:v>2347989</c:v>
                </c:pt>
                <c:pt idx="6">
                  <c:v>2185770</c:v>
                </c:pt>
                <c:pt idx="7">
                  <c:v>2377819</c:v>
                </c:pt>
                <c:pt idx="8">
                  <c:v>2408858</c:v>
                </c:pt>
                <c:pt idx="9">
                  <c:v>2587376</c:v>
                </c:pt>
                <c:pt idx="10">
                  <c:v>3083624</c:v>
                </c:pt>
                <c:pt idx="11">
                  <c:v>3127737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77-408D-A108-CFB5882D1F13}"/>
            </c:ext>
          </c:extLst>
        </c:ser>
        <c:ser>
          <c:idx val="2"/>
          <c:order val="2"/>
          <c:tx>
            <c:strRef>
              <c:f>Expenditures!$A$8</c:f>
              <c:strCache>
                <c:ptCount val="1"/>
                <c:pt idx="0">
                  <c:v>Physical Environment</c:v>
                </c:pt>
              </c:strCache>
            </c:strRef>
          </c:tx>
          <c:invertIfNegative val="0"/>
          <c:cat>
            <c:multiLvlStrRef>
              <c:f>Expenditures!$B$4:$M$5</c:f>
              <c:multiLvlStrCache>
                <c:ptCount val="12"/>
                <c:lvl>
                  <c:pt idx="0">
                    <c:v> $4,186,847 </c:v>
                  </c:pt>
                  <c:pt idx="1">
                    <c:v> $3,623,114 </c:v>
                  </c:pt>
                  <c:pt idx="2">
                    <c:v> $3,641,560 </c:v>
                  </c:pt>
                  <c:pt idx="3">
                    <c:v> $3,965,095 </c:v>
                  </c:pt>
                  <c:pt idx="4">
                    <c:v> $4,044,290 </c:v>
                  </c:pt>
                  <c:pt idx="5">
                    <c:v> $3,993,892 </c:v>
                  </c:pt>
                  <c:pt idx="6">
                    <c:v> $3,863,386 </c:v>
                  </c:pt>
                  <c:pt idx="7">
                    <c:v> $3,939,241 </c:v>
                  </c:pt>
                  <c:pt idx="8">
                    <c:v> $4,610,711 </c:v>
                  </c:pt>
                  <c:pt idx="9">
                    <c:v> $4,420,635 </c:v>
                  </c:pt>
                  <c:pt idx="10">
                    <c:v> $4,898,890 </c:v>
                  </c:pt>
                  <c:pt idx="11">
                    <c:v> $5,149,810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Expenditures!$B$8:$M$8</c:f>
              <c:numCache>
                <c:formatCode>_(* #,##0_);_(* \(#,##0\);_(* "-"??_);_(@_)</c:formatCode>
                <c:ptCount val="12"/>
                <c:pt idx="0">
                  <c:v>246367</c:v>
                </c:pt>
                <c:pt idx="1">
                  <c:v>208053</c:v>
                </c:pt>
                <c:pt idx="2">
                  <c:v>190600</c:v>
                </c:pt>
                <c:pt idx="3">
                  <c:v>217588</c:v>
                </c:pt>
                <c:pt idx="4">
                  <c:v>203508</c:v>
                </c:pt>
                <c:pt idx="5">
                  <c:v>202161</c:v>
                </c:pt>
                <c:pt idx="6">
                  <c:v>201905</c:v>
                </c:pt>
                <c:pt idx="7">
                  <c:v>211578</c:v>
                </c:pt>
                <c:pt idx="8">
                  <c:v>224548</c:v>
                </c:pt>
                <c:pt idx="9">
                  <c:v>216264</c:v>
                </c:pt>
                <c:pt idx="10">
                  <c:v>230612</c:v>
                </c:pt>
                <c:pt idx="11">
                  <c:v>229500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77-408D-A108-CFB5882D1F13}"/>
            </c:ext>
          </c:extLst>
        </c:ser>
        <c:ser>
          <c:idx val="3"/>
          <c:order val="3"/>
          <c:tx>
            <c:strRef>
              <c:f>Expenditures!$A$9</c:f>
              <c:strCache>
                <c:ptCount val="1"/>
                <c:pt idx="0">
                  <c:v>Culture and Recreation</c:v>
                </c:pt>
              </c:strCache>
            </c:strRef>
          </c:tx>
          <c:invertIfNegative val="0"/>
          <c:cat>
            <c:multiLvlStrRef>
              <c:f>Expenditures!$B$4:$M$5</c:f>
              <c:multiLvlStrCache>
                <c:ptCount val="12"/>
                <c:lvl>
                  <c:pt idx="0">
                    <c:v> $4,186,847 </c:v>
                  </c:pt>
                  <c:pt idx="1">
                    <c:v> $3,623,114 </c:v>
                  </c:pt>
                  <c:pt idx="2">
                    <c:v> $3,641,560 </c:v>
                  </c:pt>
                  <c:pt idx="3">
                    <c:v> $3,965,095 </c:v>
                  </c:pt>
                  <c:pt idx="4">
                    <c:v> $4,044,290 </c:v>
                  </c:pt>
                  <c:pt idx="5">
                    <c:v> $3,993,892 </c:v>
                  </c:pt>
                  <c:pt idx="6">
                    <c:v> $3,863,386 </c:v>
                  </c:pt>
                  <c:pt idx="7">
                    <c:v> $3,939,241 </c:v>
                  </c:pt>
                  <c:pt idx="8">
                    <c:v> $4,610,711 </c:v>
                  </c:pt>
                  <c:pt idx="9">
                    <c:v> $4,420,635 </c:v>
                  </c:pt>
                  <c:pt idx="10">
                    <c:v> $4,898,890 </c:v>
                  </c:pt>
                  <c:pt idx="11">
                    <c:v> $5,149,810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Expenditures!$B$9:$M$9</c:f>
              <c:numCache>
                <c:formatCode>_(* #,##0_);_(* \(#,##0\);_(* "-"??_);_(@_)</c:formatCode>
                <c:ptCount val="12"/>
                <c:pt idx="0">
                  <c:v>253644</c:v>
                </c:pt>
                <c:pt idx="1">
                  <c:v>258643</c:v>
                </c:pt>
                <c:pt idx="2">
                  <c:v>255686</c:v>
                </c:pt>
                <c:pt idx="3">
                  <c:v>256530</c:v>
                </c:pt>
                <c:pt idx="4">
                  <c:v>231050</c:v>
                </c:pt>
                <c:pt idx="5">
                  <c:v>211958</c:v>
                </c:pt>
                <c:pt idx="6">
                  <c:v>183442</c:v>
                </c:pt>
                <c:pt idx="7">
                  <c:v>203258</c:v>
                </c:pt>
                <c:pt idx="8">
                  <c:v>246733</c:v>
                </c:pt>
                <c:pt idx="9">
                  <c:v>238301</c:v>
                </c:pt>
                <c:pt idx="10">
                  <c:v>252767</c:v>
                </c:pt>
                <c:pt idx="11">
                  <c:v>258745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77-408D-A108-CFB5882D1F13}"/>
            </c:ext>
          </c:extLst>
        </c:ser>
        <c:ser>
          <c:idx val="4"/>
          <c:order val="4"/>
          <c:tx>
            <c:strRef>
              <c:f>Expenditures!$A$10</c:f>
              <c:strCache>
                <c:ptCount val="1"/>
                <c:pt idx="0">
                  <c:v>Debt Service</c:v>
                </c:pt>
              </c:strCache>
            </c:strRef>
          </c:tx>
          <c:invertIfNegative val="0"/>
          <c:cat>
            <c:multiLvlStrRef>
              <c:f>Expenditures!$B$4:$M$5</c:f>
              <c:multiLvlStrCache>
                <c:ptCount val="12"/>
                <c:lvl>
                  <c:pt idx="0">
                    <c:v> $4,186,847 </c:v>
                  </c:pt>
                  <c:pt idx="1">
                    <c:v> $3,623,114 </c:v>
                  </c:pt>
                  <c:pt idx="2">
                    <c:v> $3,641,560 </c:v>
                  </c:pt>
                  <c:pt idx="3">
                    <c:v> $3,965,095 </c:v>
                  </c:pt>
                  <c:pt idx="4">
                    <c:v> $4,044,290 </c:v>
                  </c:pt>
                  <c:pt idx="5">
                    <c:v> $3,993,892 </c:v>
                  </c:pt>
                  <c:pt idx="6">
                    <c:v> $3,863,386 </c:v>
                  </c:pt>
                  <c:pt idx="7">
                    <c:v> $3,939,241 </c:v>
                  </c:pt>
                  <c:pt idx="8">
                    <c:v> $4,610,711 </c:v>
                  </c:pt>
                  <c:pt idx="9">
                    <c:v> $4,420,635 </c:v>
                  </c:pt>
                  <c:pt idx="10">
                    <c:v> $4,898,890 </c:v>
                  </c:pt>
                  <c:pt idx="11">
                    <c:v> $5,149,810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Expenditures!$B$10:$M$10</c:f>
              <c:numCache>
                <c:formatCode>_(* #,##0_);_(* \(#,##0\);_(* "-"??_);_(@_)</c:formatCode>
                <c:ptCount val="12"/>
                <c:pt idx="0">
                  <c:v>293614</c:v>
                </c:pt>
                <c:pt idx="1">
                  <c:v>235310</c:v>
                </c:pt>
                <c:pt idx="2">
                  <c:v>220732</c:v>
                </c:pt>
                <c:pt idx="3">
                  <c:v>213177</c:v>
                </c:pt>
                <c:pt idx="4">
                  <c:v>213186</c:v>
                </c:pt>
                <c:pt idx="5">
                  <c:v>212896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6064</c:v>
                </c:pt>
                <c:pt idx="10">
                  <c:v>26804</c:v>
                </c:pt>
                <c:pt idx="11">
                  <c:v>201989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77-408D-A108-CFB5882D1F13}"/>
            </c:ext>
          </c:extLst>
        </c:ser>
        <c:ser>
          <c:idx val="5"/>
          <c:order val="5"/>
          <c:tx>
            <c:strRef>
              <c:f>Expenditures!$A$11</c:f>
              <c:strCache>
                <c:ptCount val="1"/>
                <c:pt idx="0">
                  <c:v>Capital Outlay</c:v>
                </c:pt>
              </c:strCache>
            </c:strRef>
          </c:tx>
          <c:invertIfNegative val="0"/>
          <c:cat>
            <c:multiLvlStrRef>
              <c:f>Expenditures!$B$4:$M$5</c:f>
              <c:multiLvlStrCache>
                <c:ptCount val="12"/>
                <c:lvl>
                  <c:pt idx="0">
                    <c:v> $4,186,847 </c:v>
                  </c:pt>
                  <c:pt idx="1">
                    <c:v> $3,623,114 </c:v>
                  </c:pt>
                  <c:pt idx="2">
                    <c:v> $3,641,560 </c:v>
                  </c:pt>
                  <c:pt idx="3">
                    <c:v> $3,965,095 </c:v>
                  </c:pt>
                  <c:pt idx="4">
                    <c:v> $4,044,290 </c:v>
                  </c:pt>
                  <c:pt idx="5">
                    <c:v> $3,993,892 </c:v>
                  </c:pt>
                  <c:pt idx="6">
                    <c:v> $3,863,386 </c:v>
                  </c:pt>
                  <c:pt idx="7">
                    <c:v> $3,939,241 </c:v>
                  </c:pt>
                  <c:pt idx="8">
                    <c:v> $4,610,711 </c:v>
                  </c:pt>
                  <c:pt idx="9">
                    <c:v> $4,420,635 </c:v>
                  </c:pt>
                  <c:pt idx="10">
                    <c:v> $4,898,890 </c:v>
                  </c:pt>
                  <c:pt idx="11">
                    <c:v> $5,149,810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Expenditures!$B$11:$M$11</c:f>
              <c:numCache>
                <c:formatCode>_(* #,##0_);_(* \(#,##0\);_(* "-"??_);_(@_)</c:formatCode>
                <c:ptCount val="12"/>
                <c:pt idx="0">
                  <c:v>507743</c:v>
                </c:pt>
                <c:pt idx="1">
                  <c:v>140611</c:v>
                </c:pt>
                <c:pt idx="2">
                  <c:v>115072</c:v>
                </c:pt>
                <c:pt idx="3">
                  <c:v>346347</c:v>
                </c:pt>
                <c:pt idx="4">
                  <c:v>356945</c:v>
                </c:pt>
                <c:pt idx="5">
                  <c:v>221734</c:v>
                </c:pt>
                <c:pt idx="6">
                  <c:v>416376</c:v>
                </c:pt>
                <c:pt idx="7">
                  <c:v>278406</c:v>
                </c:pt>
                <c:pt idx="8">
                  <c:v>581242</c:v>
                </c:pt>
                <c:pt idx="9">
                  <c:v>438270</c:v>
                </c:pt>
                <c:pt idx="10">
                  <c:v>365817</c:v>
                </c:pt>
                <c:pt idx="11">
                  <c:v>268740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77-408D-A108-CFB5882D1F13}"/>
            </c:ext>
          </c:extLst>
        </c:ser>
        <c:ser>
          <c:idx val="6"/>
          <c:order val="6"/>
          <c:tx>
            <c:strRef>
              <c:f>Expenditures!$A$12</c:f>
              <c:strCache>
                <c:ptCount val="1"/>
                <c:pt idx="0">
                  <c:v>Contingency</c:v>
                </c:pt>
              </c:strCache>
            </c:strRef>
          </c:tx>
          <c:invertIfNegative val="0"/>
          <c:cat>
            <c:multiLvlStrRef>
              <c:f>Expenditures!$B$4:$M$5</c:f>
              <c:multiLvlStrCache>
                <c:ptCount val="12"/>
                <c:lvl>
                  <c:pt idx="0">
                    <c:v> $4,186,847 </c:v>
                  </c:pt>
                  <c:pt idx="1">
                    <c:v> $3,623,114 </c:v>
                  </c:pt>
                  <c:pt idx="2">
                    <c:v> $3,641,560 </c:v>
                  </c:pt>
                  <c:pt idx="3">
                    <c:v> $3,965,095 </c:v>
                  </c:pt>
                  <c:pt idx="4">
                    <c:v> $4,044,290 </c:v>
                  </c:pt>
                  <c:pt idx="5">
                    <c:v> $3,993,892 </c:v>
                  </c:pt>
                  <c:pt idx="6">
                    <c:v> $3,863,386 </c:v>
                  </c:pt>
                  <c:pt idx="7">
                    <c:v> $3,939,241 </c:v>
                  </c:pt>
                  <c:pt idx="8">
                    <c:v> $4,610,711 </c:v>
                  </c:pt>
                  <c:pt idx="9">
                    <c:v> $4,420,635 </c:v>
                  </c:pt>
                  <c:pt idx="10">
                    <c:v> $4,898,890 </c:v>
                  </c:pt>
                  <c:pt idx="11">
                    <c:v> $5,149,810 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  <c:pt idx="11">
                    <c:v>2019 (budget)</c:v>
                  </c:pt>
                </c:lvl>
              </c:multiLvlStrCache>
            </c:multiLvlStrRef>
          </c:cat>
          <c:val>
            <c:numRef>
              <c:f>Expenditures!$B$12:$M$12</c:f>
              <c:numCache>
                <c:formatCode>General</c:formatCode>
                <c:ptCount val="12"/>
                <c:pt idx="9" formatCode="_(* #,##0_);_(* \(#,##0\);_(* &quot;-&quot;??_);_(@_)">
                  <c:v>0</c:v>
                </c:pt>
                <c:pt idx="10" formatCode="_(* #,##0_);_(* \(#,##0\);_(* &quot;-&quot;??_);_(@_)">
                  <c:v>0</c:v>
                </c:pt>
                <c:pt idx="11" formatCode="_(* #,##0_);_(* \(#,##0\);_(* &quot;-&quot;??_);_(@_)">
                  <c:v>85000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77-408D-A108-CFB5882D1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54723664"/>
        <c:axId val="354728368"/>
      </c:barChart>
      <c:catAx>
        <c:axId val="35472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4728368"/>
        <c:crosses val="autoZero"/>
        <c:auto val="1"/>
        <c:lblAlgn val="ctr"/>
        <c:lblOffset val="100"/>
        <c:noMultiLvlLbl val="0"/>
      </c:catAx>
      <c:valAx>
        <c:axId val="35472836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none"/>
        <c:minorTickMark val="none"/>
        <c:tickLblPos val="nextTo"/>
        <c:crossAx val="354723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2019 Budgeted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'exp pie'!$B$4</c:f>
              <c:strCache>
                <c:ptCount val="1"/>
                <c:pt idx="0">
                  <c:v>2019 (budget)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01-479D-A982-5B47DC2415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01-479D-A982-5B47DC2415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01-479D-A982-5B47DC2415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01-479D-A982-5B47DC2415D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501-479D-A982-5B47DC2415D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501-479D-A982-5B47DC2415D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501-479D-A982-5B47DC2415D3}"/>
              </c:ext>
            </c:extLst>
          </c:dPt>
          <c:dLbls>
            <c:dLbl>
              <c:idx val="0"/>
              <c:layout>
                <c:manualLayout>
                  <c:x val="-0.10165359094178567"/>
                  <c:y val="-0.144902948177989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01-479D-A982-5B47DC2415D3}"/>
                </c:ext>
              </c:extLst>
            </c:dLbl>
            <c:dLbl>
              <c:idx val="1"/>
              <c:layout>
                <c:manualLayout>
                  <c:x val="0.16926323411025532"/>
                  <c:y val="0.169224806201550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01-479D-A982-5B47DC2415D3}"/>
                </c:ext>
              </c:extLst>
            </c:dLbl>
            <c:dLbl>
              <c:idx val="2"/>
              <c:layout>
                <c:manualLayout>
                  <c:x val="-5.3713839309106372E-3"/>
                  <c:y val="-3.07107977781847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01-479D-A982-5B47DC2415D3}"/>
                </c:ext>
              </c:extLst>
            </c:dLbl>
            <c:dLbl>
              <c:idx val="3"/>
              <c:layout>
                <c:manualLayout>
                  <c:x val="3.1121558988429551E-2"/>
                  <c:y val="5.144662149789417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01-479D-A982-5B47DC2415D3}"/>
                </c:ext>
              </c:extLst>
            </c:dLbl>
            <c:dLbl>
              <c:idx val="4"/>
              <c:layout>
                <c:manualLayout>
                  <c:x val="1.7610929305343189E-2"/>
                  <c:y val="4.114936214368549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01-479D-A982-5B47DC2415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 pie'!$A$5:$A$11</c:f>
              <c:strCache>
                <c:ptCount val="7"/>
                <c:pt idx="0">
                  <c:v>General Government</c:v>
                </c:pt>
                <c:pt idx="1">
                  <c:v>Public Safety</c:v>
                </c:pt>
                <c:pt idx="2">
                  <c:v>Physical Environment</c:v>
                </c:pt>
                <c:pt idx="3">
                  <c:v>Culture and Recreation</c:v>
                </c:pt>
                <c:pt idx="4">
                  <c:v>Debt Service</c:v>
                </c:pt>
                <c:pt idx="5">
                  <c:v>Capital Outlay</c:v>
                </c:pt>
                <c:pt idx="6">
                  <c:v>Contingency</c:v>
                </c:pt>
              </c:strCache>
            </c:strRef>
          </c:cat>
          <c:val>
            <c:numRef>
              <c:f>'exp pie'!$B$5:$B$11</c:f>
              <c:numCache>
                <c:formatCode>_(* #,##0_);_(* \(#,##0\);_(* "-"??_);_(@_)</c:formatCode>
                <c:ptCount val="7"/>
                <c:pt idx="0">
                  <c:v>978099</c:v>
                </c:pt>
                <c:pt idx="1">
                  <c:v>3127737</c:v>
                </c:pt>
                <c:pt idx="2">
                  <c:v>229500</c:v>
                </c:pt>
                <c:pt idx="3">
                  <c:v>258745</c:v>
                </c:pt>
                <c:pt idx="4">
                  <c:v>201989</c:v>
                </c:pt>
                <c:pt idx="5">
                  <c:v>268740</c:v>
                </c:pt>
                <c:pt idx="6">
                  <c:v>85000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501-479D-A982-5B47DC2415D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23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Fund Balance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269307597612246E-2"/>
          <c:y val="0.11125702262423809"/>
          <c:w val="0.6999606681817836"/>
          <c:h val="0.78239780027496553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'Fund Balance'!$A$6</c:f>
              <c:strCache>
                <c:ptCount val="1"/>
                <c:pt idx="0">
                  <c:v>Unassigned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multiLvlStrRef>
              <c:f>'Fund Balance'!$B$4:$L$5</c:f>
              <c:multiLvlStrCache>
                <c:ptCount val="11"/>
                <c:lvl>
                  <c:pt idx="0">
                    <c:v>14%</c:v>
                  </c:pt>
                  <c:pt idx="1">
                    <c:v>28%</c:v>
                  </c:pt>
                  <c:pt idx="2">
                    <c:v>36%</c:v>
                  </c:pt>
                  <c:pt idx="3">
                    <c:v>33%</c:v>
                  </c:pt>
                  <c:pt idx="4">
                    <c:v>31%</c:v>
                  </c:pt>
                  <c:pt idx="5">
                    <c:v>31%</c:v>
                  </c:pt>
                  <c:pt idx="6">
                    <c:v>36%</c:v>
                  </c:pt>
                  <c:pt idx="7">
                    <c:v>37%</c:v>
                  </c:pt>
                  <c:pt idx="8">
                    <c:v>26%</c:v>
                  </c:pt>
                  <c:pt idx="9">
                    <c:v>33%</c:v>
                  </c:pt>
                  <c:pt idx="10">
                    <c:v>32%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</c:lvl>
              </c:multiLvlStrCache>
            </c:multiLvlStrRef>
          </c:cat>
          <c:val>
            <c:numRef>
              <c:f>'Fund Balance'!$B$6:$L$6</c:f>
              <c:numCache>
                <c:formatCode>_("$"* #,##0_);_("$"* \(#,##0\);_("$"* "-"??_);_(@_)</c:formatCode>
                <c:ptCount val="11"/>
                <c:pt idx="0">
                  <c:v>634565</c:v>
                </c:pt>
                <c:pt idx="1">
                  <c:v>1175259</c:v>
                </c:pt>
                <c:pt idx="2">
                  <c:v>1456538</c:v>
                </c:pt>
                <c:pt idx="3">
                  <c:v>1507147</c:v>
                </c:pt>
                <c:pt idx="4">
                  <c:v>1297075</c:v>
                </c:pt>
                <c:pt idx="5">
                  <c:v>1227604</c:v>
                </c:pt>
                <c:pt idx="6">
                  <c:v>1507987</c:v>
                </c:pt>
                <c:pt idx="7">
                  <c:v>1538455</c:v>
                </c:pt>
                <c:pt idx="8">
                  <c:v>1263270</c:v>
                </c:pt>
                <c:pt idx="9">
                  <c:v>1499900</c:v>
                </c:pt>
                <c:pt idx="10">
                  <c:v>1515038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FA-445C-B270-82AF52433BDD}"/>
            </c:ext>
          </c:extLst>
        </c:ser>
        <c:ser>
          <c:idx val="0"/>
          <c:order val="1"/>
          <c:tx>
            <c:strRef>
              <c:f>'Fund Balance'!$A$7</c:f>
              <c:strCache>
                <c:ptCount val="1"/>
                <c:pt idx="0">
                  <c:v>Assigned</c:v>
                </c:pt>
              </c:strCache>
            </c:strRef>
          </c:tx>
          <c:spPr>
            <a:solidFill>
              <a:srgbClr val="F8F58B"/>
            </a:solidFill>
          </c:spPr>
          <c:invertIfNegative val="0"/>
          <c:cat>
            <c:multiLvlStrRef>
              <c:f>'Fund Balance'!$B$4:$L$5</c:f>
              <c:multiLvlStrCache>
                <c:ptCount val="11"/>
                <c:lvl>
                  <c:pt idx="0">
                    <c:v>14%</c:v>
                  </c:pt>
                  <c:pt idx="1">
                    <c:v>28%</c:v>
                  </c:pt>
                  <c:pt idx="2">
                    <c:v>36%</c:v>
                  </c:pt>
                  <c:pt idx="3">
                    <c:v>33%</c:v>
                  </c:pt>
                  <c:pt idx="4">
                    <c:v>31%</c:v>
                  </c:pt>
                  <c:pt idx="5">
                    <c:v>31%</c:v>
                  </c:pt>
                  <c:pt idx="6">
                    <c:v>36%</c:v>
                  </c:pt>
                  <c:pt idx="7">
                    <c:v>37%</c:v>
                  </c:pt>
                  <c:pt idx="8">
                    <c:v>26%</c:v>
                  </c:pt>
                  <c:pt idx="9">
                    <c:v>33%</c:v>
                  </c:pt>
                  <c:pt idx="10">
                    <c:v>32%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</c:lvl>
              </c:multiLvlStrCache>
            </c:multiLvlStrRef>
          </c:cat>
          <c:val>
            <c:numRef>
              <c:f>'Fund Balance'!$B$7:$L$7</c:f>
              <c:numCache>
                <c:formatCode>_("$"* #,##0_);_("$"* \(#,##0\);_("$"* "-"??_);_(@_)</c:formatCode>
                <c:ptCount val="11"/>
                <c:pt idx="0">
                  <c:v>779383</c:v>
                </c:pt>
                <c:pt idx="1">
                  <c:v>752893</c:v>
                </c:pt>
                <c:pt idx="2">
                  <c:v>606518</c:v>
                </c:pt>
                <c:pt idx="3">
                  <c:v>593190</c:v>
                </c:pt>
                <c:pt idx="4">
                  <c:v>656599</c:v>
                </c:pt>
                <c:pt idx="5">
                  <c:v>634446</c:v>
                </c:pt>
                <c:pt idx="6">
                  <c:v>308889</c:v>
                </c:pt>
                <c:pt idx="7">
                  <c:v>660784</c:v>
                </c:pt>
                <c:pt idx="8">
                  <c:v>391992</c:v>
                </c:pt>
                <c:pt idx="9">
                  <c:v>240336</c:v>
                </c:pt>
                <c:pt idx="10">
                  <c:v>228479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FA-445C-B270-82AF52433BDD}"/>
            </c:ext>
          </c:extLst>
        </c:ser>
        <c:ser>
          <c:idx val="1"/>
          <c:order val="2"/>
          <c:tx>
            <c:strRef>
              <c:f>'Fund Balance'!$A$8</c:f>
              <c:strCache>
                <c:ptCount val="1"/>
                <c:pt idx="0">
                  <c:v>Restricted </c:v>
                </c:pt>
              </c:strCache>
            </c:strRef>
          </c:tx>
          <c:invertIfNegative val="0"/>
          <c:cat>
            <c:multiLvlStrRef>
              <c:f>'Fund Balance'!$B$4:$L$5</c:f>
              <c:multiLvlStrCache>
                <c:ptCount val="11"/>
                <c:lvl>
                  <c:pt idx="0">
                    <c:v>14%</c:v>
                  </c:pt>
                  <c:pt idx="1">
                    <c:v>28%</c:v>
                  </c:pt>
                  <c:pt idx="2">
                    <c:v>36%</c:v>
                  </c:pt>
                  <c:pt idx="3">
                    <c:v>33%</c:v>
                  </c:pt>
                  <c:pt idx="4">
                    <c:v>31%</c:v>
                  </c:pt>
                  <c:pt idx="5">
                    <c:v>31%</c:v>
                  </c:pt>
                  <c:pt idx="6">
                    <c:v>36%</c:v>
                  </c:pt>
                  <c:pt idx="7">
                    <c:v>37%</c:v>
                  </c:pt>
                  <c:pt idx="8">
                    <c:v>26%</c:v>
                  </c:pt>
                  <c:pt idx="9">
                    <c:v>33%</c:v>
                  </c:pt>
                  <c:pt idx="10">
                    <c:v>32%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</c:lvl>
              </c:multiLvlStrCache>
            </c:multiLvlStrRef>
          </c:cat>
          <c:val>
            <c:numRef>
              <c:f>'Fund Balance'!$B$8:$L$8</c:f>
              <c:numCache>
                <c:formatCode>_("$"* #,##0_);_("$"* \(#,##0\);_("$"* "-"??_);_(@_)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13744</c:v>
                </c:pt>
                <c:pt idx="5">
                  <c:v>17434</c:v>
                </c:pt>
                <c:pt idx="6">
                  <c:v>36402</c:v>
                </c:pt>
                <c:pt idx="7">
                  <c:v>194174</c:v>
                </c:pt>
                <c:pt idx="8">
                  <c:v>22760</c:v>
                </c:pt>
                <c:pt idx="9">
                  <c:v>312455</c:v>
                </c:pt>
                <c:pt idx="10">
                  <c:v>489099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FA-445C-B270-82AF52433BDD}"/>
            </c:ext>
          </c:extLst>
        </c:ser>
        <c:ser>
          <c:idx val="2"/>
          <c:order val="3"/>
          <c:tx>
            <c:strRef>
              <c:f>'Fund Balance'!$A$9</c:f>
              <c:strCache>
                <c:ptCount val="1"/>
                <c:pt idx="0">
                  <c:v>Non-spendable</c:v>
                </c:pt>
              </c:strCache>
            </c:strRef>
          </c:tx>
          <c:invertIfNegative val="0"/>
          <c:cat>
            <c:multiLvlStrRef>
              <c:f>'Fund Balance'!$B$4:$L$5</c:f>
              <c:multiLvlStrCache>
                <c:ptCount val="11"/>
                <c:lvl>
                  <c:pt idx="0">
                    <c:v>14%</c:v>
                  </c:pt>
                  <c:pt idx="1">
                    <c:v>28%</c:v>
                  </c:pt>
                  <c:pt idx="2">
                    <c:v>36%</c:v>
                  </c:pt>
                  <c:pt idx="3">
                    <c:v>33%</c:v>
                  </c:pt>
                  <c:pt idx="4">
                    <c:v>31%</c:v>
                  </c:pt>
                  <c:pt idx="5">
                    <c:v>31%</c:v>
                  </c:pt>
                  <c:pt idx="6">
                    <c:v>36%</c:v>
                  </c:pt>
                  <c:pt idx="7">
                    <c:v>37%</c:v>
                  </c:pt>
                  <c:pt idx="8">
                    <c:v>26%</c:v>
                  </c:pt>
                  <c:pt idx="9">
                    <c:v>33%</c:v>
                  </c:pt>
                  <c:pt idx="10">
                    <c:v>32%</c:v>
                  </c:pt>
                </c:lvl>
                <c:lvl>
                  <c:pt idx="0">
                    <c:v>2008</c:v>
                  </c:pt>
                  <c:pt idx="1">
                    <c:v>2009</c:v>
                  </c:pt>
                  <c:pt idx="2">
                    <c:v>2010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7">
                    <c:v>2015</c:v>
                  </c:pt>
                  <c:pt idx="8">
                    <c:v>2016</c:v>
                  </c:pt>
                  <c:pt idx="9">
                    <c:v>2017</c:v>
                  </c:pt>
                  <c:pt idx="10">
                    <c:v>2018</c:v>
                  </c:pt>
                </c:lvl>
              </c:multiLvlStrCache>
            </c:multiLvlStrRef>
          </c:cat>
          <c:val>
            <c:numRef>
              <c:f>'Fund Balance'!$B$9:$L$9</c:f>
              <c:numCache>
                <c:formatCode>_("$"* #,##0_);_("$"* \(#,##0\);_("$"* "-"??_);_(@_)</c:formatCode>
                <c:ptCount val="11"/>
                <c:pt idx="0">
                  <c:v>139806</c:v>
                </c:pt>
                <c:pt idx="1">
                  <c:v>154422</c:v>
                </c:pt>
                <c:pt idx="2">
                  <c:v>169352</c:v>
                </c:pt>
                <c:pt idx="3">
                  <c:v>149698</c:v>
                </c:pt>
                <c:pt idx="4">
                  <c:v>136636</c:v>
                </c:pt>
                <c:pt idx="5">
                  <c:v>161653</c:v>
                </c:pt>
                <c:pt idx="6">
                  <c:v>208741</c:v>
                </c:pt>
                <c:pt idx="7">
                  <c:v>54224</c:v>
                </c:pt>
                <c:pt idx="8">
                  <c:v>119566</c:v>
                </c:pt>
                <c:pt idx="9">
                  <c:v>131901</c:v>
                </c:pt>
                <c:pt idx="10">
                  <c:v>77444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FA-445C-B270-82AF52433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47183472"/>
        <c:axId val="347182296"/>
      </c:barChart>
      <c:catAx>
        <c:axId val="34718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7182296"/>
        <c:crosses val="autoZero"/>
        <c:auto val="1"/>
        <c:lblAlgn val="ctr"/>
        <c:lblOffset val="100"/>
        <c:noMultiLvlLbl val="0"/>
      </c:catAx>
      <c:valAx>
        <c:axId val="347182296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4718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15636116551428"/>
          <c:y val="0.44240429946256726"/>
          <c:w val="0.11040459565195861"/>
          <c:h val="0.18369943757030385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0.80853</cdr:x>
      <cdr:y>0.88952</cdr:y>
    </cdr:from>
    <cdr:to>
      <cdr:x>0.97086</cdr:x>
      <cdr:y>0.97905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0925" y="4448175"/>
          <a:ext cx="148590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en-US" sz="900" dirty="0" err="1">
              <a:solidFill>
                <a:schemeClr val="tx1"/>
              </a:solidFill>
            </a:rPr>
            <a:t>Unreserverved</a:t>
          </a:r>
          <a:r>
            <a:rPr lang="en-US" sz="900" baseline="0" dirty="0">
              <a:solidFill>
                <a:schemeClr val="tx1"/>
              </a:solidFill>
            </a:rPr>
            <a:t>, undesignated </a:t>
          </a:r>
        </a:p>
        <a:p xmlns:a="http://schemas.openxmlformats.org/drawingml/2006/main">
          <a:pPr algn="l"/>
          <a:r>
            <a:rPr lang="en-US" sz="900" baseline="0" dirty="0">
              <a:solidFill>
                <a:schemeClr val="tx1"/>
              </a:solidFill>
            </a:rPr>
            <a:t>fund balance as </a:t>
          </a:r>
          <a:r>
            <a:rPr lang="en-US" sz="900" dirty="0">
              <a:solidFill>
                <a:schemeClr val="tx1"/>
              </a:solidFill>
            </a:rPr>
            <a:t>%</a:t>
          </a:r>
          <a:r>
            <a:rPr lang="en-US" sz="900" baseline="0" dirty="0">
              <a:solidFill>
                <a:schemeClr val="tx1"/>
              </a:solidFill>
            </a:rPr>
            <a:t> of budget</a:t>
          </a:r>
          <a:endParaRPr lang="en-US" sz="9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0.32301</cdr:x>
      <cdr:y>0.28099</cdr:y>
    </cdr:from>
    <cdr:to>
      <cdr:x>0.41068</cdr:x>
      <cdr:y>0.32784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81300" y="1295400"/>
          <a:ext cx="754891" cy="215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</a:t>
          </a:r>
          <a:r>
            <a:rPr lang="en-US" sz="1100" baseline="0" dirty="0">
              <a:solidFill>
                <a:schemeClr val="tx1"/>
              </a:solidFill>
            </a:rPr>
            <a:t> 2,104,054</a:t>
          </a:r>
          <a:endParaRPr lang="en-US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0.26991</cdr:x>
      <cdr:y>0.2314</cdr:y>
    </cdr:from>
    <cdr:to>
      <cdr:x>0.35594</cdr:x>
      <cdr:y>0.27972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24100" y="1066800"/>
          <a:ext cx="740770" cy="222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$ 2,250,035</a:t>
          </a:r>
        </a:p>
      </cdr:txBody>
    </cdr:sp>
  </cdr:relSizeAnchor>
  <cdr:relSizeAnchor xmlns:cdr="http://schemas.openxmlformats.org/drawingml/2006/chartDrawing">
    <cdr:from>
      <cdr:x>0.46341</cdr:x>
      <cdr:y>0.17333</cdr:y>
    </cdr:from>
    <cdr:to>
      <cdr:x>0.57491</cdr:x>
      <cdr:y>0.35619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00475" y="8667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0.19912</cdr:x>
      <cdr:y>0.26446</cdr:y>
    </cdr:from>
    <cdr:to>
      <cdr:x>0.28596</cdr:x>
      <cdr:y>0.30253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14500" y="1219200"/>
          <a:ext cx="747830" cy="1755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</a:t>
          </a:r>
          <a:r>
            <a:rPr lang="en-US" sz="1100" baseline="0" dirty="0">
              <a:solidFill>
                <a:schemeClr val="tx1"/>
              </a:solidFill>
            </a:rPr>
            <a:t> 2,232,408</a:t>
          </a:r>
          <a:endParaRPr lang="en-US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0.13227</cdr:x>
      <cdr:y>0.29747</cdr:y>
    </cdr:from>
    <cdr:to>
      <cdr:x>0.22063</cdr:x>
      <cdr:y>0.33993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29428" y="1518718"/>
          <a:ext cx="888087" cy="216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$ 2,082,574</a:t>
          </a:r>
        </a:p>
      </cdr:txBody>
    </cdr:sp>
  </cdr:relSizeAnchor>
  <cdr:relSizeAnchor xmlns:cdr="http://schemas.openxmlformats.org/drawingml/2006/chartDrawing">
    <cdr:from>
      <cdr:x>0.06865</cdr:x>
      <cdr:y>0.42919</cdr:y>
    </cdr:from>
    <cdr:to>
      <cdr:x>0.15641</cdr:x>
      <cdr:y>0.47311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90008" y="2191175"/>
          <a:ext cx="882057" cy="224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$ 1,553,754</a:t>
          </a:r>
        </a:p>
      </cdr:txBody>
    </cdr:sp>
  </cdr:relSizeAnchor>
  <cdr:relSizeAnchor xmlns:cdr="http://schemas.openxmlformats.org/drawingml/2006/chartDrawing">
    <cdr:from>
      <cdr:x>0.45494</cdr:x>
      <cdr:y>0.28099</cdr:y>
    </cdr:from>
    <cdr:to>
      <cdr:x>0.54506</cdr:x>
      <cdr:y>0.32638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917306" y="1295400"/>
          <a:ext cx="775987" cy="209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$ 2,062,019</a:t>
          </a:r>
        </a:p>
      </cdr:txBody>
    </cdr:sp>
  </cdr:relSizeAnchor>
  <cdr:relSizeAnchor xmlns:cdr="http://schemas.openxmlformats.org/drawingml/2006/chartDrawing">
    <cdr:from>
      <cdr:x>0.39381</cdr:x>
      <cdr:y>0.31405</cdr:y>
    </cdr:from>
    <cdr:to>
      <cdr:x>0.48311</cdr:x>
      <cdr:y>0.35798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390900" y="1447800"/>
          <a:ext cx="768927" cy="2025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$ 2,041,137</a:t>
          </a:r>
        </a:p>
      </cdr:txBody>
    </cdr:sp>
  </cdr:relSizeAnchor>
  <cdr:relSizeAnchor xmlns:cdr="http://schemas.openxmlformats.org/drawingml/2006/chartDrawing">
    <cdr:from>
      <cdr:x>0.57965</cdr:x>
      <cdr:y>0.36364</cdr:y>
    </cdr:from>
    <cdr:to>
      <cdr:x>0.66711</cdr:x>
      <cdr:y>0.40756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991100" y="1676400"/>
          <a:ext cx="753083" cy="202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$ 1,797,588</a:t>
          </a:r>
        </a:p>
      </cdr:txBody>
    </cdr:sp>
  </cdr:relSizeAnchor>
  <cdr:relSizeAnchor xmlns:cdr="http://schemas.openxmlformats.org/drawingml/2006/chartDrawing">
    <cdr:from>
      <cdr:x>0.74054</cdr:x>
      <cdr:y>0.25942</cdr:y>
    </cdr:from>
    <cdr:to>
      <cdr:x>0.83418</cdr:x>
      <cdr:y>0.32606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231379" y="1245870"/>
          <a:ext cx="914400" cy="32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0.66202</cdr:x>
      <cdr:y>0.12283</cdr:y>
    </cdr:from>
    <cdr:to>
      <cdr:x>0.76034</cdr:x>
      <cdr:y>0.29624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156960" y="647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0.5177</cdr:x>
      <cdr:y>0.19835</cdr:y>
    </cdr:from>
    <cdr:to>
      <cdr:x>0.60701</cdr:x>
      <cdr:y>0.24959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457700" y="914400"/>
          <a:ext cx="769013" cy="236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$ 2,447,637</a:t>
          </a:r>
        </a:p>
      </cdr:txBody>
    </cdr:sp>
  </cdr:relSizeAnchor>
  <cdr:relSizeAnchor xmlns:cdr="http://schemas.openxmlformats.org/drawingml/2006/chartDrawing">
    <cdr:from>
      <cdr:x>0.31603</cdr:x>
      <cdr:y>0.27233</cdr:y>
    </cdr:from>
    <cdr:to>
      <cdr:x>0.40697</cdr:x>
      <cdr:y>0.44802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177540" y="14173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0.7459</cdr:x>
      <cdr:y>0.26418</cdr:y>
    </cdr:from>
    <cdr:to>
      <cdr:x>0.84426</cdr:x>
      <cdr:y>0.3209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934200" y="1348740"/>
          <a:ext cx="914400" cy="289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0.64159</cdr:x>
      <cdr:y>0.28099</cdr:y>
    </cdr:from>
    <cdr:to>
      <cdr:x>0.72765</cdr:x>
      <cdr:y>0.3407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5524500" y="1295400"/>
          <a:ext cx="741028" cy="275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$2,237,034</a:t>
          </a:r>
        </a:p>
      </cdr:txBody>
    </cdr:sp>
  </cdr:relSizeAnchor>
  <cdr:relSizeAnchor xmlns:cdr="http://schemas.openxmlformats.org/drawingml/2006/chartDrawing">
    <cdr:from>
      <cdr:x>0.70354</cdr:x>
      <cdr:y>0.2314</cdr:y>
    </cdr:from>
    <cdr:to>
      <cdr:x>0.80099</cdr:x>
      <cdr:y>0.28673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057900" y="1066800"/>
          <a:ext cx="839124" cy="255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$2,310,060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2EDF8-8DE7-4949-8054-6194069E2880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58252-50CC-462A-A614-2D3A71AA5A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73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Legal, Engineer, City</a:t>
            </a:r>
            <a:r>
              <a:rPr lang="en-US" baseline="0" dirty="0"/>
              <a:t> Planner, Code Enforcement, Building Official, Grant Writer, Undergrounding Engineer, Bond Counsel, Auditor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58252-50CC-462A-A614-2D3A71AA5A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84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9FB28-740F-4899-B70E-837755EFC69C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894E-CB9F-4B39-AFAB-2525D3629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2019 State of the Town Address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Mayor Myra Koutzen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6704" y="457200"/>
            <a:ext cx="541059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/>
              <a:t>Freshly Painted Stop Bars/Rumble Strips</a:t>
            </a:r>
          </a:p>
          <a:p>
            <a:pPr algn="ctr"/>
            <a:r>
              <a:rPr lang="en-US" dirty="0"/>
              <a:t>Converted 76 Inlet Walkway Lights to LED </a:t>
            </a:r>
          </a:p>
          <a:p>
            <a:pPr algn="ctr"/>
            <a:r>
              <a:rPr lang="en-US" dirty="0"/>
              <a:t>Parkway Fountain Restoration</a:t>
            </a:r>
          </a:p>
          <a:p>
            <a:pPr algn="ctr"/>
            <a:r>
              <a:rPr lang="en-US" dirty="0"/>
              <a:t>Community Center: New BBQ Grill, Fire Lanes</a:t>
            </a:r>
          </a:p>
          <a:p>
            <a:pPr algn="ctr"/>
            <a:r>
              <a:rPr lang="en-US" dirty="0"/>
              <a:t>Renovated Police Dispatch; Hurricane Windows </a:t>
            </a:r>
          </a:p>
          <a:p>
            <a:pPr algn="ctr"/>
            <a:r>
              <a:rPr lang="en-US" dirty="0"/>
              <a:t>Improved IT Capabilities &amp; Security</a:t>
            </a:r>
          </a:p>
          <a:p>
            <a:pPr algn="ctr"/>
            <a:r>
              <a:rPr lang="en-US" dirty="0"/>
              <a:t>New Town Hall Generator</a:t>
            </a:r>
          </a:p>
          <a:p>
            <a:pPr algn="ctr"/>
            <a:r>
              <a:rPr lang="en-US" dirty="0"/>
              <a:t>New Drainage Rocks in Culverts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 Hall Staff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Town Clerk </a:t>
            </a:r>
            <a:r>
              <a:rPr lang="en-US" dirty="0" err="1"/>
              <a:t>Evyonne</a:t>
            </a:r>
            <a:r>
              <a:rPr lang="en-US" dirty="0"/>
              <a:t> Browning</a:t>
            </a:r>
          </a:p>
          <a:p>
            <a:pPr algn="ctr"/>
            <a:r>
              <a:rPr lang="en-US" dirty="0"/>
              <a:t>Town Treasurer Wendy Wells</a:t>
            </a:r>
          </a:p>
          <a:p>
            <a:pPr algn="ctr"/>
            <a:r>
              <a:rPr lang="en-US" dirty="0"/>
              <a:t>Assistant Clerk, Webmaster &amp; Office Manager Gaudy Quesada</a:t>
            </a:r>
          </a:p>
          <a:p>
            <a:pPr algn="ctr"/>
            <a:r>
              <a:rPr lang="en-US" dirty="0"/>
              <a:t>Community Center Coordinator, Building Department &amp; Accounts Payable</a:t>
            </a:r>
          </a:p>
          <a:p>
            <a:pPr algn="ctr">
              <a:buNone/>
            </a:pPr>
            <a:r>
              <a:rPr lang="en-US" dirty="0"/>
              <a:t>Laura Brown</a:t>
            </a:r>
          </a:p>
          <a:p>
            <a:pPr algn="ctr"/>
            <a:r>
              <a:rPr lang="en-US" dirty="0"/>
              <a:t>Building Official Sal Massaro (</a:t>
            </a:r>
            <a:r>
              <a:rPr lang="en-US" dirty="0" err="1"/>
              <a:t>Safebuilt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Code Enforcement Officer </a:t>
            </a:r>
          </a:p>
          <a:p>
            <a:pPr algn="ctr">
              <a:buNone/>
            </a:pPr>
            <a:r>
              <a:rPr lang="en-US" dirty="0"/>
              <a:t>Orlando Rodriguez (</a:t>
            </a:r>
            <a:r>
              <a:rPr lang="en-US" dirty="0" err="1"/>
              <a:t>Safebuilt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New Bank Improving Service and Income</a:t>
            </a:r>
          </a:p>
          <a:p>
            <a:pPr algn="ctr"/>
            <a:r>
              <a:rPr lang="en-US" dirty="0"/>
              <a:t>Processed unprecedented volume </a:t>
            </a:r>
          </a:p>
          <a:p>
            <a:pPr algn="ctr">
              <a:buNone/>
            </a:pPr>
            <a:r>
              <a:rPr lang="en-US" dirty="0"/>
              <a:t>of building permits (again)</a:t>
            </a:r>
          </a:p>
          <a:p>
            <a:pPr algn="ctr"/>
            <a:r>
              <a:rPr lang="en-US" dirty="0"/>
              <a:t>Staff-wide sexual harassment training</a:t>
            </a:r>
          </a:p>
          <a:p>
            <a:pPr algn="ctr"/>
            <a:r>
              <a:rPr lang="en-US" dirty="0"/>
              <a:t>Another Clean Financial Audit</a:t>
            </a:r>
          </a:p>
          <a:p>
            <a:pPr algn="ctr"/>
            <a:r>
              <a:rPr lang="en-US" dirty="0"/>
              <a:t>Revised Employee Handbook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Consultant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/>
              <a:t>Town Attorneys Keith Davis, </a:t>
            </a:r>
            <a:r>
              <a:rPr lang="en-US" dirty="0" err="1"/>
              <a:t>Mitty</a:t>
            </a:r>
            <a:r>
              <a:rPr lang="en-US" dirty="0"/>
              <a:t> Barnard</a:t>
            </a:r>
          </a:p>
          <a:p>
            <a:pPr algn="ctr"/>
            <a:r>
              <a:rPr lang="en-US" dirty="0"/>
              <a:t>Labor Attorney Jeff </a:t>
            </a:r>
            <a:r>
              <a:rPr lang="en-US" dirty="0" err="1"/>
              <a:t>Pheterson</a:t>
            </a:r>
            <a:endParaRPr lang="en-US" dirty="0"/>
          </a:p>
          <a:p>
            <a:pPr algn="ctr"/>
            <a:r>
              <a:rPr lang="en-US" dirty="0"/>
              <a:t>Bond Counsel Mark Raymond</a:t>
            </a:r>
          </a:p>
          <a:p>
            <a:pPr algn="ctr"/>
            <a:r>
              <a:rPr lang="en-US" dirty="0"/>
              <a:t>Town Engineer Rob </a:t>
            </a:r>
            <a:r>
              <a:rPr lang="en-US" dirty="0" err="1"/>
              <a:t>Rennenbaum</a:t>
            </a:r>
            <a:endParaRPr lang="en-US" dirty="0"/>
          </a:p>
          <a:p>
            <a:pPr algn="ctr"/>
            <a:r>
              <a:rPr lang="en-US" dirty="0"/>
              <a:t>Undergrounding Engineer Danny Brannon</a:t>
            </a:r>
          </a:p>
          <a:p>
            <a:pPr algn="ctr"/>
            <a:r>
              <a:rPr lang="en-US" dirty="0"/>
              <a:t>Town Planner Josh Nichols</a:t>
            </a:r>
          </a:p>
          <a:p>
            <a:pPr algn="ctr"/>
            <a:r>
              <a:rPr lang="en-US" dirty="0"/>
              <a:t>IT Support </a:t>
            </a:r>
            <a:r>
              <a:rPr lang="en-US" dirty="0" err="1"/>
              <a:t>EssentialNet</a:t>
            </a:r>
            <a:r>
              <a:rPr lang="en-US" dirty="0"/>
              <a:t> Solutions</a:t>
            </a:r>
          </a:p>
          <a:p>
            <a:pPr algn="ctr"/>
            <a:r>
              <a:rPr lang="en-US" dirty="0"/>
              <a:t>Riviera Beach Utility District, Fire/Rescue EMS</a:t>
            </a:r>
          </a:p>
          <a:p>
            <a:pPr algn="ctr"/>
            <a:r>
              <a:rPr lang="en-US" dirty="0"/>
              <a:t>Bass Landscaping</a:t>
            </a:r>
          </a:p>
          <a:p>
            <a:pPr algn="ctr"/>
            <a:r>
              <a:rPr lang="en-US" dirty="0" err="1"/>
              <a:t>Safebuilt</a:t>
            </a:r>
            <a:r>
              <a:rPr lang="en-US" dirty="0"/>
              <a:t> Building Official, Code Enforcement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FFFF00"/>
                </a:solidFill>
                <a:latin typeface="Lucida Handwriting" pitchFamily="66" charset="0"/>
              </a:rPr>
              <a:t>Teamwork</a:t>
            </a:r>
            <a:br>
              <a:rPr lang="en-US" sz="8000" b="1" dirty="0">
                <a:solidFill>
                  <a:srgbClr val="FFFF00"/>
                </a:solidFill>
                <a:latin typeface="Lucida Handwriting" pitchFamily="66" charset="0"/>
              </a:rPr>
            </a:br>
            <a:r>
              <a:rPr lang="en-US" b="1" dirty="0">
                <a:latin typeface="Lucida Handwriting" pitchFamily="66" charset="0"/>
              </a:rPr>
              <a:t>Residents</a:t>
            </a:r>
            <a:br>
              <a:rPr lang="en-US" b="1" dirty="0">
                <a:latin typeface="Lucida Handwriting" pitchFamily="66" charset="0"/>
              </a:rPr>
            </a:br>
            <a:r>
              <a:rPr lang="en-US" b="1" dirty="0">
                <a:latin typeface="Lucida Handwriting" pitchFamily="66" charset="0"/>
              </a:rPr>
              <a:t>Commission</a:t>
            </a:r>
            <a:br>
              <a:rPr lang="en-US" b="1" dirty="0">
                <a:latin typeface="Lucida Handwriting" pitchFamily="66" charset="0"/>
              </a:rPr>
            </a:br>
            <a:r>
              <a:rPr lang="en-US" b="1" dirty="0">
                <a:latin typeface="Lucida Handwriting" pitchFamily="66" charset="0"/>
              </a:rPr>
              <a:t>P &amp; Z</a:t>
            </a:r>
            <a:br>
              <a:rPr lang="en-US" b="1" dirty="0">
                <a:latin typeface="Lucida Handwriting" pitchFamily="66" charset="0"/>
              </a:rPr>
            </a:br>
            <a:r>
              <a:rPr lang="en-US" b="1" dirty="0">
                <a:latin typeface="Lucida Handwriting" pitchFamily="66" charset="0"/>
              </a:rPr>
              <a:t>Staff</a:t>
            </a:r>
            <a:br>
              <a:rPr lang="en-US" b="1" dirty="0">
                <a:latin typeface="Lucida Handwriting" pitchFamily="66" charset="0"/>
              </a:rPr>
            </a:br>
            <a:r>
              <a:rPr lang="en-US" b="1" dirty="0">
                <a:latin typeface="Lucida Handwriting" pitchFamily="66" charset="0"/>
              </a:rPr>
              <a:t>Consultant Partners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Hurricane Preparedness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/>
              <a:t>Year and a Half Later, We Are Still Filling Out FEMA Paperwork for $350,000 of Irma Damage</a:t>
            </a:r>
          </a:p>
          <a:p>
            <a:pPr algn="ctr"/>
            <a:r>
              <a:rPr lang="en-US" dirty="0"/>
              <a:t>Significant damage to Community Center, beach bathroom, inlet seawall, storm drains and sanitary sewer lines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Dry run with County Emergency Center each Spring</a:t>
            </a:r>
          </a:p>
          <a:p>
            <a:pPr algn="ctr"/>
            <a:r>
              <a:rPr lang="en-US" dirty="0"/>
              <a:t>Full Town plan updated each year</a:t>
            </a:r>
          </a:p>
          <a:p>
            <a:pPr algn="ctr"/>
            <a:r>
              <a:rPr lang="en-US" dirty="0"/>
              <a:t>Improved Police Station Weather Resistance</a:t>
            </a:r>
          </a:p>
          <a:p>
            <a:pPr algn="ctr"/>
            <a:r>
              <a:rPr lang="en-US" dirty="0"/>
              <a:t>Working with County and Army Corps to complete inlet seawall and walkway restoration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Campaign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Communications and Transparency</a:t>
            </a:r>
          </a:p>
          <a:p>
            <a:r>
              <a:rPr lang="en-US" dirty="0"/>
              <a:t>Live Within Our Financial Means</a:t>
            </a:r>
          </a:p>
          <a:p>
            <a:r>
              <a:rPr lang="en-US" dirty="0"/>
              <a:t>Ensure Public Safety and Quality of Life</a:t>
            </a:r>
          </a:p>
          <a:p>
            <a:r>
              <a:rPr lang="en-US" dirty="0"/>
              <a:t>Maintain Our Infrastructure and Beautify Our Town</a:t>
            </a:r>
          </a:p>
          <a:p>
            <a:r>
              <a:rPr lang="en-US" dirty="0"/>
              <a:t>Balance Small Town Friendliness with Professional Reliability</a:t>
            </a:r>
          </a:p>
          <a:p>
            <a:r>
              <a:rPr lang="en-US" dirty="0"/>
              <a:t>Build Strong Bridges With Our Neighbors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/>
              <a:t>Continue St Patrick’s Day Parade</a:t>
            </a:r>
          </a:p>
          <a:p>
            <a:pPr algn="ctr"/>
            <a:r>
              <a:rPr lang="en-US" dirty="0"/>
              <a:t>Undergrounding Utilities Project</a:t>
            </a:r>
          </a:p>
          <a:p>
            <a:pPr algn="ctr"/>
            <a:r>
              <a:rPr lang="en-US" dirty="0"/>
              <a:t>Riviera Beach Water Main Replacement</a:t>
            </a:r>
          </a:p>
          <a:p>
            <a:pPr algn="ctr"/>
            <a:r>
              <a:rPr lang="en-US" dirty="0"/>
              <a:t>Continued Police and Fire Station Renovations</a:t>
            </a:r>
          </a:p>
          <a:p>
            <a:pPr algn="ctr"/>
            <a:r>
              <a:rPr lang="en-US" dirty="0"/>
              <a:t>Replace Lake Drive Lift Station Generator</a:t>
            </a:r>
          </a:p>
          <a:p>
            <a:pPr algn="ctr"/>
            <a:r>
              <a:rPr lang="en-US" dirty="0"/>
              <a:t>Continue to Update Town IT Capabilities/Security</a:t>
            </a:r>
          </a:p>
          <a:p>
            <a:pPr algn="ctr"/>
            <a:r>
              <a:rPr lang="en-US" dirty="0"/>
              <a:t>3 Police Cars, 1 Public Works Truck</a:t>
            </a:r>
          </a:p>
          <a:p>
            <a:pPr algn="ctr"/>
            <a:r>
              <a:rPr lang="en-US" dirty="0"/>
              <a:t>Improved License Plate Readers/New CCTV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UnderGround</a:t>
            </a:r>
            <a:r>
              <a:rPr lang="en-US" dirty="0"/>
              <a:t> Utility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Starting this week with installation of main transmission line down Atlantic Ave</a:t>
            </a:r>
          </a:p>
          <a:p>
            <a:pPr algn="ctr"/>
            <a:r>
              <a:rPr lang="en-US" dirty="0"/>
              <a:t>Also starting first section of local installations on Linda and Bravado Lanes</a:t>
            </a:r>
          </a:p>
          <a:p>
            <a:pPr algn="ctr"/>
            <a:r>
              <a:rPr lang="en-US" dirty="0"/>
              <a:t>Inlet Way and Lake Drive will follow</a:t>
            </a:r>
          </a:p>
          <a:p>
            <a:pPr algn="ctr"/>
            <a:r>
              <a:rPr lang="en-US" dirty="0"/>
              <a:t>Properties will be energized as each section is completed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Riviera Beach Utility District  </a:t>
            </a:r>
          </a:p>
          <a:p>
            <a:pPr algn="ctr"/>
            <a:r>
              <a:rPr lang="en-US" dirty="0"/>
              <a:t>Plan to replace water mains under Lake Drive and Inlet Way.  Install connectors to eventually move local mains from behind houses </a:t>
            </a:r>
          </a:p>
          <a:p>
            <a:pPr algn="ctr"/>
            <a:r>
              <a:rPr lang="en-US" dirty="0"/>
              <a:t>RB Utility Board approved 2019 project funding</a:t>
            </a:r>
          </a:p>
          <a:p>
            <a:pPr algn="ctr"/>
            <a:r>
              <a:rPr lang="en-US" dirty="0"/>
              <a:t>Expecting 60% Plans this month and 6-8 months of work to start late Spring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/>
              <a:t>Town Commission</a:t>
            </a:r>
            <a:br>
              <a:rPr lang="en-US" dirty="0"/>
            </a:br>
            <a:br>
              <a:rPr lang="en-US" dirty="0"/>
            </a:br>
            <a:r>
              <a:rPr lang="en-US" sz="3100" dirty="0"/>
              <a:t>Vice Mayor Roby </a:t>
            </a:r>
            <a:r>
              <a:rPr lang="en-US" sz="3100" dirty="0" err="1"/>
              <a:t>Dereuil</a:t>
            </a:r>
            <a:br>
              <a:rPr lang="en-US" sz="3100" dirty="0"/>
            </a:br>
            <a:r>
              <a:rPr lang="en-US" sz="3100" dirty="0"/>
              <a:t>Commissioner Gil </a:t>
            </a:r>
            <a:r>
              <a:rPr lang="en-US" sz="3100" dirty="0" err="1"/>
              <a:t>Gilgallon</a:t>
            </a:r>
            <a:r>
              <a:rPr lang="en-US" sz="3100" dirty="0"/>
              <a:t>, </a:t>
            </a:r>
            <a:br>
              <a:rPr lang="en-US" sz="3100" dirty="0"/>
            </a:br>
            <a:r>
              <a:rPr lang="en-US" sz="3100" dirty="0"/>
              <a:t>Commissioner Bob Stanton</a:t>
            </a:r>
            <a:br>
              <a:rPr lang="en-US" sz="3100" dirty="0"/>
            </a:br>
            <a:r>
              <a:rPr lang="en-US" sz="3100" dirty="0"/>
              <a:t>Commissioner Brian Tyler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(No Election in March)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C0AAF-ADE3-41B1-8412-70FF38EB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334000"/>
            <a:ext cx="8229600" cy="304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/>
              <a:t>Town Finances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Values Increased 5.4%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163766"/>
              </p:ext>
            </p:extLst>
          </p:nvPr>
        </p:nvGraphicFramePr>
        <p:xfrm>
          <a:off x="1290637" y="1600200"/>
          <a:ext cx="6562725" cy="373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Millage Rate Steady at 6.35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3279454"/>
              </p:ext>
            </p:extLst>
          </p:nvPr>
        </p:nvGraphicFramePr>
        <p:xfrm>
          <a:off x="838200" y="1981200"/>
          <a:ext cx="7467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Reflects Higher Values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352246"/>
              </p:ext>
            </p:extLst>
          </p:nvPr>
        </p:nvGraphicFramePr>
        <p:xfrm>
          <a:off x="838200" y="1752600"/>
          <a:ext cx="7543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of Residence Types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40092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Utility Consumption Tax Improves </a:t>
            </a:r>
            <a:br>
              <a:rPr lang="en-US" dirty="0"/>
            </a:br>
            <a:r>
              <a:rPr lang="en-US" dirty="0"/>
              <a:t>Revenue Diversification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050038"/>
              </p:ext>
            </p:extLst>
          </p:nvPr>
        </p:nvGraphicFramePr>
        <p:xfrm>
          <a:off x="152400" y="1676400"/>
          <a:ext cx="8839200" cy="4561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2019: Public Safety Tops $3M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534053"/>
              </p:ext>
            </p:extLst>
          </p:nvPr>
        </p:nvGraphicFramePr>
        <p:xfrm>
          <a:off x="304800" y="1449704"/>
          <a:ext cx="8534400" cy="4951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 Remains Job One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438543"/>
              </p:ext>
            </p:extLst>
          </p:nvPr>
        </p:nvGraphicFramePr>
        <p:xfrm>
          <a:off x="1219200" y="1417638"/>
          <a:ext cx="6705599" cy="498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 Balance Still Exceeds </a:t>
            </a:r>
            <a:br>
              <a:rPr lang="en-US" dirty="0"/>
            </a:br>
            <a:r>
              <a:rPr lang="en-US" dirty="0"/>
              <a:t>State Requirements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405255"/>
              </p:ext>
            </p:extLst>
          </p:nvPr>
        </p:nvGraphicFramePr>
        <p:xfrm>
          <a:off x="266700" y="1600200"/>
          <a:ext cx="8610600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Budget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Balanced Budget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County Sales Tax  and Donations </a:t>
            </a:r>
          </a:p>
          <a:p>
            <a:pPr marL="0" indent="0" algn="ctr">
              <a:buNone/>
            </a:pPr>
            <a:r>
              <a:rPr lang="en-US" dirty="0"/>
              <a:t>Putting those funds away for future road repaving and 2020 fire truck purchase 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Expenses Continue to Rise Faster Than Revenues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&amp; Zoning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Chair Janet </a:t>
            </a:r>
            <a:r>
              <a:rPr lang="en-US" dirty="0" err="1"/>
              <a:t>Kortenhaus</a:t>
            </a:r>
            <a:r>
              <a:rPr lang="en-US" dirty="0"/>
              <a:t>-Salmon</a:t>
            </a:r>
          </a:p>
          <a:p>
            <a:pPr algn="ctr"/>
            <a:r>
              <a:rPr lang="en-US" dirty="0"/>
              <a:t>Jerry Cohn</a:t>
            </a:r>
          </a:p>
          <a:p>
            <a:pPr algn="ctr"/>
            <a:r>
              <a:rPr lang="en-US" dirty="0"/>
              <a:t>Nina </a:t>
            </a:r>
            <a:r>
              <a:rPr lang="en-US" dirty="0" err="1"/>
              <a:t>Lammert</a:t>
            </a:r>
            <a:endParaRPr lang="en-US" dirty="0"/>
          </a:p>
          <a:p>
            <a:pPr algn="ctr"/>
            <a:r>
              <a:rPr lang="en-US" dirty="0"/>
              <a:t>Mary Stanton</a:t>
            </a:r>
          </a:p>
          <a:p>
            <a:pPr algn="ctr"/>
            <a:r>
              <a:rPr lang="en-US" dirty="0"/>
              <a:t>Rick Zeigler</a:t>
            </a:r>
          </a:p>
          <a:p>
            <a:pPr algn="ctr"/>
            <a:r>
              <a:rPr lang="en-US" dirty="0"/>
              <a:t>Alternates Joan Grody-Bancroft, Debi </a:t>
            </a:r>
            <a:r>
              <a:rPr lang="en-US" dirty="0" err="1"/>
              <a:t>Culotta</a:t>
            </a:r>
            <a:endParaRPr lang="en-US" dirty="0"/>
          </a:p>
          <a:p>
            <a:pPr algn="ctr"/>
            <a:r>
              <a:rPr lang="en-US" dirty="0"/>
              <a:t>At Least One Position Opening in 2019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On Our List This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Continue to manage Vacation Rentals/Noise</a:t>
            </a:r>
          </a:p>
          <a:p>
            <a:r>
              <a:rPr lang="en-US" dirty="0"/>
              <a:t>Police &amp; Fire Department Staffing Issues</a:t>
            </a:r>
          </a:p>
          <a:p>
            <a:r>
              <a:rPr lang="en-US" dirty="0"/>
              <a:t>Develop a Robust 5 Year Plan</a:t>
            </a:r>
          </a:p>
          <a:p>
            <a:r>
              <a:rPr lang="en-US" dirty="0"/>
              <a:t>Work with staff and residents to develop reasonable but important updates to Town height restrictions</a:t>
            </a:r>
          </a:p>
          <a:p>
            <a:r>
              <a:rPr lang="en-US" dirty="0"/>
              <a:t>Successful Undergrounding and Water Main Replacement Project Implementation</a:t>
            </a:r>
          </a:p>
          <a:p>
            <a:r>
              <a:rPr lang="en-US" dirty="0"/>
              <a:t>Fire Department Special Secondary COPCN</a:t>
            </a:r>
          </a:p>
          <a:p>
            <a:r>
              <a:rPr lang="en-US" dirty="0"/>
              <a:t>Resident Volunteer Opportunities (P&amp;Z, Public Works, Fire)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429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FFFF00"/>
                </a:solidFill>
                <a:latin typeface="Lucida Handwriting" pitchFamily="66" charset="0"/>
              </a:rPr>
              <a:t>Questions?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 Senior Staff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Police Chief Steve </a:t>
            </a:r>
            <a:r>
              <a:rPr lang="en-US" dirty="0" err="1"/>
              <a:t>Langevin</a:t>
            </a:r>
            <a:endParaRPr lang="en-US" dirty="0"/>
          </a:p>
          <a:p>
            <a:pPr algn="ctr"/>
            <a:r>
              <a:rPr lang="en-US" dirty="0"/>
              <a:t>Fire Chief Trevor </a:t>
            </a:r>
            <a:r>
              <a:rPr lang="en-US" dirty="0" err="1"/>
              <a:t>Steedman</a:t>
            </a:r>
            <a:endParaRPr lang="en-US" dirty="0"/>
          </a:p>
          <a:p>
            <a:pPr algn="ctr"/>
            <a:r>
              <a:rPr lang="en-US" dirty="0"/>
              <a:t>Public Works Director Alan Welch</a:t>
            </a:r>
          </a:p>
          <a:p>
            <a:pPr algn="ctr"/>
            <a:r>
              <a:rPr lang="en-US" dirty="0"/>
              <a:t>Town Clerk </a:t>
            </a:r>
            <a:r>
              <a:rPr lang="en-US" dirty="0" err="1"/>
              <a:t>Evyonne</a:t>
            </a:r>
            <a:r>
              <a:rPr lang="en-US" dirty="0"/>
              <a:t> Browning</a:t>
            </a:r>
          </a:p>
          <a:p>
            <a:pPr algn="ctr"/>
            <a:r>
              <a:rPr lang="en-US" dirty="0"/>
              <a:t>Town Treasurer Wendy Wells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Police 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Chief Steve </a:t>
            </a:r>
            <a:r>
              <a:rPr lang="en-US" dirty="0" err="1"/>
              <a:t>Langevin</a:t>
            </a:r>
            <a:endParaRPr lang="en-US" dirty="0"/>
          </a:p>
          <a:p>
            <a:pPr algn="ctr"/>
            <a:r>
              <a:rPr lang="en-US" dirty="0"/>
              <a:t>Sergeant Mike Simmons</a:t>
            </a:r>
          </a:p>
          <a:p>
            <a:pPr algn="ctr"/>
            <a:r>
              <a:rPr lang="en-US" dirty="0"/>
              <a:t>Sergeant Blasé </a:t>
            </a:r>
            <a:r>
              <a:rPr lang="en-US" dirty="0" err="1"/>
              <a:t>Pfefferkorn</a:t>
            </a:r>
            <a:endParaRPr lang="en-US" dirty="0"/>
          </a:p>
          <a:p>
            <a:pPr algn="ctr"/>
            <a:r>
              <a:rPr lang="en-US" dirty="0"/>
              <a:t>Investigator Darrell Russian</a:t>
            </a:r>
          </a:p>
          <a:p>
            <a:pPr algn="ctr"/>
            <a:r>
              <a:rPr lang="en-US" dirty="0"/>
              <a:t>Background Checks and Internal Affairs Investigator Tony Sanchez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Renovated Police Station</a:t>
            </a:r>
          </a:p>
          <a:p>
            <a:pPr algn="ctr"/>
            <a:r>
              <a:rPr lang="en-US" dirty="0"/>
              <a:t>Donated Improved Weaponry and Storage</a:t>
            </a:r>
          </a:p>
          <a:p>
            <a:pPr algn="ctr"/>
            <a:r>
              <a:rPr lang="en-US" dirty="0"/>
              <a:t>Active Shooter Presentation                       (Repeating on Saturday Jan 26)</a:t>
            </a:r>
          </a:p>
          <a:p>
            <a:pPr algn="ctr"/>
            <a:r>
              <a:rPr lang="en-US" dirty="0"/>
              <a:t>Officer Novella &amp; </a:t>
            </a:r>
            <a:r>
              <a:rPr lang="en-US" dirty="0" err="1"/>
              <a:t>Quella</a:t>
            </a:r>
            <a:r>
              <a:rPr lang="en-US" dirty="0"/>
              <a:t> Re-Certified </a:t>
            </a:r>
          </a:p>
          <a:p>
            <a:pPr algn="ctr"/>
            <a:r>
              <a:rPr lang="en-US" dirty="0"/>
              <a:t>Installing Updated License Plate Readers and New CCTV at all Three Town Entrances</a:t>
            </a:r>
          </a:p>
          <a:p>
            <a:pPr algn="ctr"/>
            <a:r>
              <a:rPr lang="en-US" dirty="0"/>
              <a:t>One Car Burglar is in jail and the other awaiting trial based on our evidence.</a:t>
            </a:r>
          </a:p>
          <a:p>
            <a:pPr algn="ctr">
              <a:buNone/>
            </a:pPr>
            <a:r>
              <a:rPr lang="en-US" dirty="0">
                <a:solidFill>
                  <a:srgbClr val="FFFF00"/>
                </a:solidFill>
              </a:rPr>
              <a:t>Lock Your Cars, pretty please.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Department 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Chief Trevor Steedman</a:t>
            </a:r>
          </a:p>
          <a:p>
            <a:pPr algn="ctr"/>
            <a:r>
              <a:rPr lang="en-US" dirty="0"/>
              <a:t>4 FT Firefighter/Paramedics</a:t>
            </a:r>
          </a:p>
          <a:p>
            <a:pPr algn="ctr"/>
            <a:r>
              <a:rPr lang="en-US" dirty="0"/>
              <a:t>20ish volunteers</a:t>
            </a:r>
          </a:p>
          <a:p>
            <a:pPr algn="ctr"/>
            <a:r>
              <a:rPr lang="en-US" dirty="0"/>
              <a:t>Volunteer Opportunities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Improved Training in conjunction with Riviera Beach, North Palm and West Palm Depts</a:t>
            </a:r>
          </a:p>
          <a:p>
            <a:pPr algn="ctr"/>
            <a:r>
              <a:rPr lang="en-US" dirty="0"/>
              <a:t>Community CPR/Fire Extinguisher Training and Home Safety Surveys</a:t>
            </a:r>
          </a:p>
          <a:p>
            <a:pPr algn="ctr"/>
            <a:r>
              <a:rPr lang="en-US" dirty="0"/>
              <a:t>Instituted Regular Fire Hydrant Testing and Maintenance Program</a:t>
            </a:r>
          </a:p>
          <a:p>
            <a:pPr algn="ctr"/>
            <a:r>
              <a:rPr lang="en-US" dirty="0"/>
              <a:t>Donated Portable Pump For Marine Fires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Staffing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Director Alan Welch</a:t>
            </a:r>
          </a:p>
          <a:p>
            <a:pPr algn="ctr"/>
            <a:r>
              <a:rPr lang="en-US" dirty="0"/>
              <a:t>Technician Frank </a:t>
            </a:r>
            <a:r>
              <a:rPr lang="en-US" dirty="0" err="1"/>
              <a:t>Stuparitz</a:t>
            </a:r>
            <a:endParaRPr lang="en-US" dirty="0"/>
          </a:p>
          <a:p>
            <a:pPr algn="ctr"/>
            <a:r>
              <a:rPr lang="en-US" dirty="0"/>
              <a:t>Technician Andrew Fenton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Volunteer Opportunities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885</Words>
  <Application>Microsoft Office PowerPoint</Application>
  <PresentationFormat>On-screen Show (4:3)</PresentationFormat>
  <Paragraphs>205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Lucida Handwriting</vt:lpstr>
      <vt:lpstr>Office Theme</vt:lpstr>
      <vt:lpstr>2019 State of the Town Address</vt:lpstr>
      <vt:lpstr>Town Commission  Vice Mayor Roby Dereuil Commissioner Gil Gilgallon,  Commissioner Bob Stanton Commissioner Brian Tyler  (No Election in March) </vt:lpstr>
      <vt:lpstr>Planning &amp; Zoning Board</vt:lpstr>
      <vt:lpstr>Town Senior Staff</vt:lpstr>
      <vt:lpstr>Police Staffing</vt:lpstr>
      <vt:lpstr>2018 Accomplishments</vt:lpstr>
      <vt:lpstr>Fire Department Staffing</vt:lpstr>
      <vt:lpstr>2018 Accomplishments</vt:lpstr>
      <vt:lpstr>Public Works Staffing </vt:lpstr>
      <vt:lpstr>2018 Accomplishments</vt:lpstr>
      <vt:lpstr>Town Hall Staff</vt:lpstr>
      <vt:lpstr>2018 Accomplishments</vt:lpstr>
      <vt:lpstr>Consultant Partners</vt:lpstr>
      <vt:lpstr>Teamwork Residents Commission P &amp; Z Staff Consultant Partners</vt:lpstr>
      <vt:lpstr>Hurricane Preparedness </vt:lpstr>
      <vt:lpstr>Six Campaign Priorities</vt:lpstr>
      <vt:lpstr>2019 Projects</vt:lpstr>
      <vt:lpstr>UnderGround Utility Project</vt:lpstr>
      <vt:lpstr>Water Mains</vt:lpstr>
      <vt:lpstr>Town Finances</vt:lpstr>
      <vt:lpstr>Property Values Increased 5.4%</vt:lpstr>
      <vt:lpstr>Millage Rate Steady at 6.35</vt:lpstr>
      <vt:lpstr>Increase Reflects Higher Values</vt:lpstr>
      <vt:lpstr>Diversity of Residence Types </vt:lpstr>
      <vt:lpstr>Utility Consumption Tax Improves  Revenue Diversification</vt:lpstr>
      <vt:lpstr>2019: Public Safety Tops $3M</vt:lpstr>
      <vt:lpstr>Public Safety Remains Job One</vt:lpstr>
      <vt:lpstr>Fund Balance Still Exceeds  State Requirements</vt:lpstr>
      <vt:lpstr>Important Budget Concepts</vt:lpstr>
      <vt:lpstr>Some Things On Our List This Year</vt:lpstr>
      <vt:lpstr>Thanks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State of the Town</dc:title>
  <dc:creator>MKoutzen</dc:creator>
  <cp:lastModifiedBy>Myra Koutzen</cp:lastModifiedBy>
  <cp:revision>129</cp:revision>
  <dcterms:created xsi:type="dcterms:W3CDTF">2017-01-04T17:29:24Z</dcterms:created>
  <dcterms:modified xsi:type="dcterms:W3CDTF">2019-01-11T15:46:33Z</dcterms:modified>
</cp:coreProperties>
</file>